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17" r:id="rId45"/>
    <p:sldId id="305" r:id="rId46"/>
    <p:sldId id="306" r:id="rId47"/>
    <p:sldId id="307" r:id="rId48"/>
    <p:sldId id="308" r:id="rId49"/>
    <p:sldId id="309" r:id="rId50"/>
    <p:sldId id="282" r:id="rId51"/>
    <p:sldId id="279" r:id="rId52"/>
    <p:sldId id="281" r:id="rId53"/>
    <p:sldId id="280" r:id="rId54"/>
    <p:sldId id="310" r:id="rId55"/>
    <p:sldId id="311" r:id="rId56"/>
    <p:sldId id="313" r:id="rId57"/>
    <p:sldId id="315" r:id="rId58"/>
    <p:sldId id="314" r:id="rId59"/>
    <p:sldId id="316" r:id="rId6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Notların biçimini düzenlemek için tıklayın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53DF82B-F05D-4B75-800A-A853D89C4BA6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91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4945CD3-6BF4-4B50-A5B8-D5A3F7EB6A50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30A03C4-0A87-4907-8453-C3F194623B7B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38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18730FE-E62D-4C18-B747-1F26DEC73B20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4E837BA-C0AA-4069-AE49-169381DD287B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22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4440E2A-81E3-4D99-9D9E-C951A1A5FD0F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23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DA6F8B-52A3-4E65-9AC4-246384C958DE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64080F-AB6A-4127-AB74-EEF506C9CC39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32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7F11D05-AE6B-466D-854C-0676814B228F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35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1216143-4398-415C-8FC7-B54B39AE56A9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36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875D332-6886-41B4-B532-676BA09FE82D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37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tr-T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tr-T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endParaRPr lang="tr-T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tr-T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2F93181-9F26-44C4-91FA-712ACD0A6BC9}" type="slidenum">
              <a:rPr lang="tr-TR" sz="1200" b="0" strike="noStrike" spc="-1">
                <a:solidFill>
                  <a:srgbClr val="88888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‹#›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 başlık metnini düzenlemek için tıklayın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Anahat metninin biçimini düzenlemek için tıklayın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İkinci Anahat Düzeyi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Üçüncü Anahat Düzeyi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Dördüncü Anahat Düzeyi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Beşinci Anahat Düzeyi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Altıncı Anahat Düzeyi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Yedinci Anahat Düzeyi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6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11" Type="http://schemas.openxmlformats.org/officeDocument/2006/relationships/image" Target="../media/image73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89;p13"/>
          <p:cNvPicPr/>
          <p:nvPr/>
        </p:nvPicPr>
        <p:blipFill>
          <a:blip r:embed="rId3"/>
          <a:stretch/>
        </p:blipFill>
        <p:spPr>
          <a:xfrm>
            <a:off x="0" y="0"/>
            <a:ext cx="2190240" cy="1988640"/>
          </a:xfrm>
          <a:prstGeom prst="rect">
            <a:avLst/>
          </a:prstGeom>
          <a:ln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0" y="2205000"/>
            <a:ext cx="9143640" cy="360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Tekirdağ Bölge Toplantısı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Ahmet Ali ÇOBAN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Başkanı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0" y="184500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0" y="191700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/>
          <p:cNvSpPr/>
          <p:nvPr/>
        </p:nvSpPr>
        <p:spPr>
          <a:xfrm>
            <a:off x="0" y="6021360"/>
            <a:ext cx="9143640" cy="8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Tekirdağ Namık Kemal Üniversitesi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Kasım 2018 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5"/>
          <p:cNvSpPr/>
          <p:nvPr/>
        </p:nvSpPr>
        <p:spPr>
          <a:xfrm>
            <a:off x="0" y="573336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/>
          <p:cNvSpPr/>
          <p:nvPr/>
        </p:nvSpPr>
        <p:spPr>
          <a:xfrm>
            <a:off x="0" y="580536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Google Shape;181;p22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2;p22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3;p22"/>
          <p:cNvPicPr/>
          <p:nvPr/>
        </p:nvPicPr>
        <p:blipFill>
          <a:blip r:embed="rId3"/>
          <a:stretch/>
        </p:blipFill>
        <p:spPr>
          <a:xfrm>
            <a:off x="2018160" y="1357200"/>
            <a:ext cx="4858560" cy="1247400"/>
          </a:xfrm>
          <a:prstGeom prst="rect">
            <a:avLst/>
          </a:prstGeom>
          <a:ln>
            <a:noFill/>
          </a:ln>
        </p:spPr>
      </p:pic>
      <p:pic>
        <p:nvPicPr>
          <p:cNvPr id="104" name="Google Shape;184;p22"/>
          <p:cNvPicPr/>
          <p:nvPr/>
        </p:nvPicPr>
        <p:blipFill>
          <a:blip r:embed="rId4"/>
          <a:stretch/>
        </p:blipFill>
        <p:spPr>
          <a:xfrm>
            <a:off x="2018160" y="2857680"/>
            <a:ext cx="4858560" cy="157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Google Shape;191;p23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08" name="Google Shape;192;p23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109" name="CustomShape 3"/>
          <p:cNvSpPr/>
          <p:nvPr/>
        </p:nvSpPr>
        <p:spPr>
          <a:xfrm>
            <a:off x="827640" y="764640"/>
            <a:ext cx="7560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Dr. Mehmet İlker ÇİTİL  / Kahramanmaraş Milletvekili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Google Shape;194;p23"/>
          <p:cNvPicPr/>
          <p:nvPr/>
        </p:nvPicPr>
        <p:blipFill>
          <a:blip r:embed="rId3"/>
          <a:stretch/>
        </p:blipFill>
        <p:spPr>
          <a:xfrm>
            <a:off x="467640" y="1484640"/>
            <a:ext cx="3714480" cy="278568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95;p23"/>
          <p:cNvPicPr/>
          <p:nvPr/>
        </p:nvPicPr>
        <p:blipFill>
          <a:blip r:embed="rId4"/>
          <a:stretch/>
        </p:blipFill>
        <p:spPr>
          <a:xfrm>
            <a:off x="4932000" y="2637000"/>
            <a:ext cx="3714480" cy="282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Google Shape;202;p24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15" name="Google Shape;203;p24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16" name="Google Shape;204;p24"/>
          <p:cNvPicPr/>
          <p:nvPr/>
        </p:nvPicPr>
        <p:blipFill>
          <a:blip r:embed="rId3"/>
          <a:stretch/>
        </p:blipFill>
        <p:spPr>
          <a:xfrm>
            <a:off x="539640" y="1196640"/>
            <a:ext cx="3841920" cy="396000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205;p24"/>
          <p:cNvPicPr/>
          <p:nvPr/>
        </p:nvPicPr>
        <p:blipFill>
          <a:blip r:embed="rId4"/>
          <a:stretch/>
        </p:blipFill>
        <p:spPr>
          <a:xfrm>
            <a:off x="5004000" y="548640"/>
            <a:ext cx="3240000" cy="540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Google Shape;212;p25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213;p25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827640" y="836640"/>
            <a:ext cx="7488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Necdet ÜNÜVAR / Adana Milletvekili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Google Shape;215;p25"/>
          <p:cNvPicPr/>
          <p:nvPr/>
        </p:nvPicPr>
        <p:blipFill>
          <a:blip r:embed="rId3"/>
          <a:stretch/>
        </p:blipFill>
        <p:spPr>
          <a:xfrm>
            <a:off x="395640" y="1556640"/>
            <a:ext cx="3628800" cy="278568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216;p25"/>
          <p:cNvPicPr/>
          <p:nvPr/>
        </p:nvPicPr>
        <p:blipFill>
          <a:blip r:embed="rId4"/>
          <a:stretch/>
        </p:blipFill>
        <p:spPr>
          <a:xfrm>
            <a:off x="4572000" y="2709000"/>
            <a:ext cx="3642840" cy="278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Google Shape;223;p26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224;p26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225;p26"/>
          <p:cNvPicPr/>
          <p:nvPr/>
        </p:nvPicPr>
        <p:blipFill>
          <a:blip r:embed="rId3"/>
          <a:stretch/>
        </p:blipFill>
        <p:spPr>
          <a:xfrm>
            <a:off x="1187640" y="1917000"/>
            <a:ext cx="6768360" cy="345600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0" y="1124640"/>
            <a:ext cx="914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Fatma Meriç YILMAZ / T.C. Sağlık Bakanlığı Müsteşar Yardımcısı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Google Shape;233;p27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234;p27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235;p27"/>
          <p:cNvPicPr/>
          <p:nvPr/>
        </p:nvPicPr>
        <p:blipFill>
          <a:blip r:embed="rId3"/>
          <a:stretch/>
        </p:blipFill>
        <p:spPr>
          <a:xfrm>
            <a:off x="0" y="928800"/>
            <a:ext cx="9143640" cy="429084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0" y="5286240"/>
            <a:ext cx="9143640" cy="8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İstanbul Bilgi Üniversitesi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Lisans Programı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Google Shape;243;p2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244;p2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245;p28"/>
          <p:cNvPicPr/>
          <p:nvPr/>
        </p:nvPicPr>
        <p:blipFill>
          <a:blip r:embed="rId3"/>
          <a:stretch/>
        </p:blipFill>
        <p:spPr>
          <a:xfrm>
            <a:off x="0" y="836640"/>
            <a:ext cx="9143640" cy="432000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0" y="5157360"/>
            <a:ext cx="9143640" cy="8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Gelişim Üniversitesi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Yüksekokulu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Google Shape;253;p29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254;p29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255;p29"/>
          <p:cNvPicPr/>
          <p:nvPr/>
        </p:nvPicPr>
        <p:blipFill>
          <a:blip r:embed="rId3"/>
          <a:stretch/>
        </p:blipFill>
        <p:spPr>
          <a:xfrm>
            <a:off x="0" y="980640"/>
            <a:ext cx="9143640" cy="396000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0" y="5234040"/>
            <a:ext cx="9143640" cy="90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Üsküdar Üniversitesi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Fakültesi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Google Shape;263;p3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264;p3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0" y="906480"/>
            <a:ext cx="9143640" cy="49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</a:t>
            </a:r>
            <a:r>
              <a:rPr lang="tr-TR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Yüksek Lisans Programları 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Ankara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 Eylül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18 Mart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Sakarya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Medipol</a:t>
            </a: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İstanbul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Karabük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Namık Kemal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Harran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Acıbadem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Times New Roman"/>
              <a:buAutoNum type="arabicParenR"/>
            </a:pPr>
            <a:r>
              <a:rPr lang="tr-T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Üniversitesi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Google Shape;272;p31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73;p31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142920" y="1281960"/>
            <a:ext cx="9000720" cy="44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2) Kamu hastanelerinde  perfüzyonist olarak çalışan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ama kadroları farklı olan meslektaşlarımızdan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 yüksek lisans programını bitirmiş olanların 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</a:t>
            </a:r>
            <a:r>
              <a:rPr lang="tr-TR" sz="24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ünvan değişikliği sınavına  </a:t>
            </a: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alınması,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sonrasında ‘Perfüzyonist’ kadrosu ile çalışmaya devam etmesi için ;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Google Shape;102;p14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56" name="Google Shape;103;p14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graphicFrame>
        <p:nvGraphicFramePr>
          <p:cNvPr id="57" name="Table 3"/>
          <p:cNvGraphicFramePr/>
          <p:nvPr/>
        </p:nvGraphicFramePr>
        <p:xfrm>
          <a:off x="142920" y="1000080"/>
          <a:ext cx="8857800" cy="4875480"/>
        </p:xfrm>
        <a:graphic>
          <a:graphicData uri="http://schemas.openxmlformats.org/drawingml/2006/table">
            <a:tbl>
              <a:tblPr/>
              <a:tblGrid>
                <a:gridCol w="2163240"/>
                <a:gridCol w="1743840"/>
                <a:gridCol w="4950720"/>
              </a:tblGrid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Ahmet Ali ÇOBAN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Başkan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Adana Şehir  Eğitim ve Araştırma  Hastanesi 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Mehmet Hadi ÇAĞLAYAN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Sekreter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Uludağ Üniversitesi Tıp Fakültesi Kalp ve Damar Cerrahisi Anabilim Dalı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Nihal KOLBAŞ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Sayman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Marmara Üniversitesi Tıp Fakültesi Kalp ve Damar Cerrahisi Anabilim Dalı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Doğanay ÖNAL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Ege Üniversitesi Tıp Fakültesi Kalp ve Damar Cerrahisi Anabilim Dalı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Sabır Alkan UKAN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Antalya Üniversitesi Tıp Fakültesi Kalp ve Damar Cerrahisi Anabilim Dalı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Semih Ufuk TEZEREN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Ankara Üniversitesi Tıp Fakültesi Kalp ve Damar Cerrahisi Anabilim Dalı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Şeyhmus YERSEL 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 )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Celel Bayar Üniversitesi 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9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Tamer SARI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 (EBCP Temsilcisi)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Bayındır Hastanesi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0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Tolga ÖZTEMEL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Üye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Bakırköy Dr. Sadi Konuk Eğitim ve Araştırma Hastanesi 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8" name="CustomShape 4"/>
          <p:cNvSpPr/>
          <p:nvPr/>
        </p:nvSpPr>
        <p:spPr>
          <a:xfrm>
            <a:off x="570960" y="171360"/>
            <a:ext cx="7488720" cy="81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Perfüzyonistler Derneği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12. Olağan Genel Kurul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13 / Mayıs / 2018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Google Shape;281;p32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62" name="Google Shape;282;p32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63" name="Google Shape;283;p32"/>
          <p:cNvPicPr/>
          <p:nvPr/>
        </p:nvPicPr>
        <p:blipFill>
          <a:blip r:embed="rId3"/>
          <a:stretch/>
        </p:blipFill>
        <p:spPr>
          <a:xfrm>
            <a:off x="1857240" y="1785960"/>
            <a:ext cx="5500440" cy="412524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827640" y="571320"/>
            <a:ext cx="7488360" cy="101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T.C. Sağlık Bakanlığı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Türkiye Kamu Hastaneleri Kurumu 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Sözleşmeli Personel Atama Daire Başkanı Endam AKSU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Google Shape;291;p33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68" name="Google Shape;292;p33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69" name="Google Shape;293;p33"/>
          <p:cNvPicPr/>
          <p:nvPr/>
        </p:nvPicPr>
        <p:blipFill>
          <a:blip r:embed="rId3"/>
          <a:stretch/>
        </p:blipFill>
        <p:spPr>
          <a:xfrm>
            <a:off x="827640" y="548640"/>
            <a:ext cx="7560360" cy="530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Google Shape;301;p34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302;p34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74" name="Google Shape;303;p34"/>
          <p:cNvPicPr/>
          <p:nvPr/>
        </p:nvPicPr>
        <p:blipFill>
          <a:blip r:embed="rId4"/>
          <a:stretch/>
        </p:blipFill>
        <p:spPr>
          <a:xfrm>
            <a:off x="107640" y="836640"/>
            <a:ext cx="8856720" cy="498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Google Shape;311;p35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312;p35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graphicFrame>
        <p:nvGraphicFramePr>
          <p:cNvPr id="179" name="Table 3"/>
          <p:cNvGraphicFramePr/>
          <p:nvPr/>
        </p:nvGraphicFramePr>
        <p:xfrm>
          <a:off x="256320" y="846000"/>
          <a:ext cx="8635680" cy="5275800"/>
        </p:xfrm>
        <a:graphic>
          <a:graphicData uri="http://schemas.openxmlformats.org/drawingml/2006/table">
            <a:tbl>
              <a:tblPr/>
              <a:tblGrid>
                <a:gridCol w="368640"/>
                <a:gridCol w="2494440"/>
                <a:gridCol w="1766160"/>
                <a:gridCol w="4006440"/>
              </a:tblGrid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Vedat Ağraç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Şanlıurfa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Abidin Özbey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İstanbul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3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Seyhun Çemrek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Ankara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4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Mehmet Karakaya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Kayseri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5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Erhan Kiraz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İstanbul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6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Nihal Kolbaş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İstanbul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2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7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Muhammed Ali Mansuroğlu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Ankara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8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Soner Tuna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Eskişehir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9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Tülay Candan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Bursa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Alparslan Bozkurt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Yozgat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11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Erhan Höçük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Çorum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12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Ali Şampiyon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Adıyaman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13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Buket Dikbaş Soydan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Perfüzyonist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r-TR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Batman Sosyalleştirme Bölgesi</a:t>
                      </a:r>
                      <a:endParaRPr lang="tr-T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" marR="900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0" name="CustomShape 4"/>
          <p:cNvSpPr/>
          <p:nvPr/>
        </p:nvSpPr>
        <p:spPr>
          <a:xfrm>
            <a:off x="899640" y="455040"/>
            <a:ext cx="73447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Unvan değişikliği sınavı ile ‘PERFÜZYONİST’ kadrosuna atananlar.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Google Shape;360;p40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361;p40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323640" y="2421000"/>
            <a:ext cx="8496720" cy="13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Derneğimizin de üyesi olduğu The European Board of Cardiovascular Perfusion (EBCP) temsilcileri Frank Merkle ve Else Nygreen, Perfüzyon Yüksek Lisans Programları'nın akreditasyon başvurularının değerlendirilmesi için ülkemizi ziyaret ettiler.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Google Shape;363;p40"/>
          <p:cNvPicPr/>
          <p:nvPr/>
        </p:nvPicPr>
        <p:blipFill>
          <a:blip r:embed="rId4"/>
          <a:stretch/>
        </p:blipFill>
        <p:spPr>
          <a:xfrm>
            <a:off x="2843640" y="980640"/>
            <a:ext cx="3190680" cy="1018800"/>
          </a:xfrm>
          <a:prstGeom prst="rect">
            <a:avLst/>
          </a:prstGeom>
          <a:ln>
            <a:noFill/>
          </a:ln>
        </p:spPr>
      </p:pic>
      <p:pic>
        <p:nvPicPr>
          <p:cNvPr id="209" name="Google Shape;364;p40"/>
          <p:cNvPicPr/>
          <p:nvPr/>
        </p:nvPicPr>
        <p:blipFill>
          <a:blip r:embed="rId5"/>
          <a:stretch/>
        </p:blipFill>
        <p:spPr>
          <a:xfrm>
            <a:off x="3204000" y="3789000"/>
            <a:ext cx="1999800" cy="199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2" name="Google Shape;371;p41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13" name="Google Shape;372;p41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14" name="CustomShape 3"/>
          <p:cNvSpPr/>
          <p:nvPr/>
        </p:nvSpPr>
        <p:spPr>
          <a:xfrm>
            <a:off x="827640" y="116640"/>
            <a:ext cx="7488360" cy="6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19/Aralık/2016 Pazartesi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Ankara Üniversitesi Tıp Fakültesi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Google Shape;374;p41"/>
          <p:cNvPicPr/>
          <p:nvPr/>
        </p:nvPicPr>
        <p:blipFill>
          <a:blip r:embed="rId3"/>
          <a:stretch/>
        </p:blipFill>
        <p:spPr>
          <a:xfrm>
            <a:off x="755640" y="764640"/>
            <a:ext cx="3600000" cy="2195640"/>
          </a:xfrm>
          <a:prstGeom prst="rect">
            <a:avLst/>
          </a:prstGeom>
          <a:ln>
            <a:noFill/>
          </a:ln>
        </p:spPr>
      </p:pic>
      <p:pic>
        <p:nvPicPr>
          <p:cNvPr id="216" name="Google Shape;375;p41"/>
          <p:cNvPicPr/>
          <p:nvPr/>
        </p:nvPicPr>
        <p:blipFill>
          <a:blip r:embed="rId4"/>
          <a:stretch/>
        </p:blipFill>
        <p:spPr>
          <a:xfrm>
            <a:off x="4788000" y="764640"/>
            <a:ext cx="3576600" cy="2214360"/>
          </a:xfrm>
          <a:prstGeom prst="rect">
            <a:avLst/>
          </a:prstGeom>
          <a:ln>
            <a:noFill/>
          </a:ln>
        </p:spPr>
      </p:pic>
      <p:pic>
        <p:nvPicPr>
          <p:cNvPr id="217" name="Google Shape;376;p41"/>
          <p:cNvPicPr/>
          <p:nvPr/>
        </p:nvPicPr>
        <p:blipFill>
          <a:blip r:embed="rId5"/>
          <a:stretch/>
        </p:blipFill>
        <p:spPr>
          <a:xfrm>
            <a:off x="1907640" y="3069000"/>
            <a:ext cx="5714640" cy="2571480"/>
          </a:xfrm>
          <a:prstGeom prst="rect">
            <a:avLst/>
          </a:prstGeom>
          <a:ln>
            <a:noFill/>
          </a:ln>
        </p:spPr>
      </p:pic>
      <p:sp>
        <p:nvSpPr>
          <p:cNvPr id="218" name="CustomShape 4"/>
          <p:cNvSpPr/>
          <p:nvPr/>
        </p:nvSpPr>
        <p:spPr>
          <a:xfrm>
            <a:off x="0" y="5715000"/>
            <a:ext cx="914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Rüçhan AKAR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Google Shape;384;p42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22" name="Google Shape;385;p42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827640" y="116640"/>
            <a:ext cx="750060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20/Aralık/2016 Salı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 Eylül Üniversitesi Tıp Fakültesi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Google Shape;387;p42"/>
          <p:cNvPicPr/>
          <p:nvPr/>
        </p:nvPicPr>
        <p:blipFill>
          <a:blip r:embed="rId3"/>
          <a:stretch/>
        </p:blipFill>
        <p:spPr>
          <a:xfrm>
            <a:off x="827640" y="836640"/>
            <a:ext cx="3312000" cy="2197440"/>
          </a:xfrm>
          <a:prstGeom prst="rect">
            <a:avLst/>
          </a:prstGeom>
          <a:ln>
            <a:noFill/>
          </a:ln>
        </p:spPr>
      </p:pic>
      <p:pic>
        <p:nvPicPr>
          <p:cNvPr id="225" name="Google Shape;388;p42"/>
          <p:cNvPicPr/>
          <p:nvPr/>
        </p:nvPicPr>
        <p:blipFill>
          <a:blip r:embed="rId4"/>
          <a:stretch/>
        </p:blipFill>
        <p:spPr>
          <a:xfrm>
            <a:off x="5004000" y="836640"/>
            <a:ext cx="3312000" cy="2142360"/>
          </a:xfrm>
          <a:prstGeom prst="rect">
            <a:avLst/>
          </a:prstGeom>
          <a:ln>
            <a:noFill/>
          </a:ln>
        </p:spPr>
      </p:pic>
      <p:pic>
        <p:nvPicPr>
          <p:cNvPr id="226" name="Google Shape;389;p42"/>
          <p:cNvPicPr/>
          <p:nvPr/>
        </p:nvPicPr>
        <p:blipFill>
          <a:blip r:embed="rId5"/>
          <a:stretch/>
        </p:blipFill>
        <p:spPr>
          <a:xfrm>
            <a:off x="395640" y="3141000"/>
            <a:ext cx="4176000" cy="2410200"/>
          </a:xfrm>
          <a:prstGeom prst="rect">
            <a:avLst/>
          </a:prstGeom>
          <a:ln>
            <a:noFill/>
          </a:ln>
        </p:spPr>
      </p:pic>
      <p:pic>
        <p:nvPicPr>
          <p:cNvPr id="227" name="Google Shape;390;p42"/>
          <p:cNvPicPr/>
          <p:nvPr/>
        </p:nvPicPr>
        <p:blipFill>
          <a:blip r:embed="rId6"/>
          <a:srcRect t="13235" b="18383"/>
          <a:stretch/>
        </p:blipFill>
        <p:spPr>
          <a:xfrm>
            <a:off x="4644000" y="3141000"/>
            <a:ext cx="4176000" cy="2428560"/>
          </a:xfrm>
          <a:prstGeom prst="rect">
            <a:avLst/>
          </a:prstGeom>
          <a:ln>
            <a:noFill/>
          </a:ln>
        </p:spPr>
      </p:pic>
      <p:sp>
        <p:nvSpPr>
          <p:cNvPr id="228" name="CustomShape 4"/>
          <p:cNvSpPr/>
          <p:nvPr/>
        </p:nvSpPr>
        <p:spPr>
          <a:xfrm>
            <a:off x="0" y="5715000"/>
            <a:ext cx="914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Erdem Erinç Silistreli, Perf. Nuran Ay DERELİ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Google Shape;398;p43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32" name="Google Shape;399;p43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33" name="Google Shape;400;p43"/>
          <p:cNvPicPr/>
          <p:nvPr/>
        </p:nvPicPr>
        <p:blipFill>
          <a:blip r:embed="rId3"/>
          <a:stretch/>
        </p:blipFill>
        <p:spPr>
          <a:xfrm>
            <a:off x="755640" y="620640"/>
            <a:ext cx="3647880" cy="5028840"/>
          </a:xfrm>
          <a:prstGeom prst="rect">
            <a:avLst/>
          </a:prstGeom>
          <a:ln>
            <a:noFill/>
          </a:ln>
        </p:spPr>
      </p:pic>
      <p:pic>
        <p:nvPicPr>
          <p:cNvPr id="234" name="Google Shape;401;p43"/>
          <p:cNvPicPr/>
          <p:nvPr/>
        </p:nvPicPr>
        <p:blipFill>
          <a:blip r:embed="rId4"/>
          <a:stretch/>
        </p:blipFill>
        <p:spPr>
          <a:xfrm>
            <a:off x="4788000" y="692640"/>
            <a:ext cx="3533400" cy="480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Google Shape;408;p44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38" name="Google Shape;409;p44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39" name="Google Shape;410;p44"/>
          <p:cNvPicPr/>
          <p:nvPr/>
        </p:nvPicPr>
        <p:blipFill>
          <a:blip r:embed="rId3"/>
          <a:stretch/>
        </p:blipFill>
        <p:spPr>
          <a:xfrm>
            <a:off x="155520" y="-136440"/>
            <a:ext cx="9000" cy="9000"/>
          </a:xfrm>
          <a:prstGeom prst="rect">
            <a:avLst/>
          </a:prstGeom>
          <a:ln>
            <a:noFill/>
          </a:ln>
        </p:spPr>
      </p:pic>
      <p:pic>
        <p:nvPicPr>
          <p:cNvPr id="240" name="Google Shape;411;p44"/>
          <p:cNvPicPr/>
          <p:nvPr/>
        </p:nvPicPr>
        <p:blipFill>
          <a:blip r:embed="rId4"/>
          <a:stretch/>
        </p:blipFill>
        <p:spPr>
          <a:xfrm>
            <a:off x="1436760" y="44640"/>
            <a:ext cx="6122160" cy="5904360"/>
          </a:xfrm>
          <a:prstGeom prst="rect">
            <a:avLst/>
          </a:prstGeom>
          <a:ln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2555640" y="3717000"/>
            <a:ext cx="1656000" cy="647640"/>
          </a:xfrm>
          <a:prstGeom prst="ellipse">
            <a:avLst/>
          </a:prstGeom>
          <a:noFill/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Google Shape;419;p45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45" name="Google Shape;420;p45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46" name="Google Shape;421;p45"/>
          <p:cNvPicPr/>
          <p:nvPr/>
        </p:nvPicPr>
        <p:blipFill>
          <a:blip r:embed="rId3"/>
          <a:stretch/>
        </p:blipFill>
        <p:spPr>
          <a:xfrm>
            <a:off x="155520" y="-136440"/>
            <a:ext cx="9000" cy="9000"/>
          </a:xfrm>
          <a:prstGeom prst="rect">
            <a:avLst/>
          </a:prstGeom>
          <a:ln>
            <a:noFill/>
          </a:ln>
        </p:spPr>
      </p:pic>
      <p:pic>
        <p:nvPicPr>
          <p:cNvPr id="247" name="Google Shape;422;p45"/>
          <p:cNvPicPr/>
          <p:nvPr/>
        </p:nvPicPr>
        <p:blipFill>
          <a:blip r:embed="rId4"/>
          <a:stretch/>
        </p:blipFill>
        <p:spPr>
          <a:xfrm>
            <a:off x="165240" y="816840"/>
            <a:ext cx="5968440" cy="4356720"/>
          </a:xfrm>
          <a:prstGeom prst="rect">
            <a:avLst/>
          </a:prstGeom>
          <a:ln>
            <a:noFill/>
          </a:ln>
        </p:spPr>
      </p:pic>
      <p:pic>
        <p:nvPicPr>
          <p:cNvPr id="248" name="Google Shape;423;p45"/>
          <p:cNvPicPr/>
          <p:nvPr/>
        </p:nvPicPr>
        <p:blipFill>
          <a:blip r:embed="rId5"/>
          <a:stretch/>
        </p:blipFill>
        <p:spPr>
          <a:xfrm>
            <a:off x="6360480" y="4309920"/>
            <a:ext cx="2689200" cy="16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" name="Google Shape;112;p15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62" name="Google Shape;113;p15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63" name="CustomShape 3"/>
          <p:cNvSpPr/>
          <p:nvPr/>
        </p:nvSpPr>
        <p:spPr>
          <a:xfrm>
            <a:off x="0" y="735480"/>
            <a:ext cx="9143640" cy="540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		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		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Merhaba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12. Olağan Genel Kurul toplantımız ile yeni dönem yönetim ve denetim kurulu üyelerini seçtik .Gerekli görev dağılımını yaptık.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Derneğimiz 20. yılını doldurdu. Üyelerimiz , meslek yasamız ve dernek merkezimizle , ayağımız yere basar hale geldik. Kök verdik , yerleştik. Bir çınar ağacı olma yolunda ilerliyoruz.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Bu dönemde daha da gelişmek istiyoruz. Bu amaçla elimizden geldiğince , gücümüzün yettiğince birçok projeyi gerçekleştirmeye çalışacağız.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Sektörde öncü ulusal ve </a:t>
            </a:r>
            <a:r>
              <a:rPr lang="tr-TR" sz="1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uluslararası firmalarla ortak eğitim projeleri planlamaktayız.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Önceki yıllarda yaptığımız gibi bölgesel eğitim toplantılarını yapmaya devam edeceğiz.</a:t>
            </a:r>
            <a:r>
              <a:rPr lang="tr-TR" sz="1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Van , Tekirdağ , İzmir , Bursa , İstanbul ve Ankara</a:t>
            </a: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gibi şehirlerde ve sizden gelen talepler doğrultusunda başka şehirlerde de bölgesel eğitim toplantıları yapmayı planlamaktayız.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Üyelerimizden gelen başvurularla, </a:t>
            </a:r>
            <a:r>
              <a:rPr lang="tr-TR" sz="1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yapılacak çekiliş ile yurt içine veya yurt dışına kongre , hastane ziyareti</a:t>
            </a: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gibi etkinliğe katılımı sağlamaya devam edeceğiz.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Bu dönem sizlerle birlikte , iş sağlığı </a:t>
            </a:r>
            <a:r>
              <a:rPr lang="tr-TR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/</a:t>
            </a: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 hasta sağlığı ve güvenliği açısından çok önemli olan , </a:t>
            </a:r>
            <a:r>
              <a:rPr lang="tr-TR" sz="1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Meslek Standartlarını , Uygulama Klavuzlarını hazırlamaya çalışacağız.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</a:t>
            </a:r>
            <a:r>
              <a:rPr lang="tr-TR" sz="1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eni Mezun Perfüzyonist arkadaşlarımızın bilgi , beceri ve pratiklerini arttırmak amacıyla , gönüllü kliniklere eğitime gitmelerini sağlamak istiyoruz.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Yurt içinde veya yurt dışında düzenlenen kongre , seminer vb. bilimsel içerikli toplantılarda sunum yapacak olan üyelerimizi desteklemeye çalışacağız.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Sesimizi , bilgimizi , tecrübelerimizi paylaşabileceğimiz , ulusal ve uluslararası yayınlardan derlenmiş güncel bilimsel makaleleri içeren bir yazılı yayın yapmaya çalışacağız.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En önemlisi , mesleğimizi ve meslektaşlarımız korumaya ve geliştirmeye devam edeceğiz.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Değerli Arkadaşlar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Perfüzyonistler Derneği sizlerden oluşuyor.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Yönetim Kurulu Derneğimizin sadece bir temsil yüzüdür.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İyi bir meslek standardı için sizin desteğinize ihtiyacımız olduğunu unutmayın lütfen.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Arayın ! Sorun ! Eleştirin ! Önerin !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tr-T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T Sans"/>
                <a:ea typeface="PT Sans"/>
              </a:rPr>
              <a:t>Hep Birlikte , Daha iyiye … Daha güzele…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Google Shape;430;p46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52" name="Google Shape;431;p46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53" name="Google Shape;432;p46"/>
          <p:cNvPicPr/>
          <p:nvPr/>
        </p:nvPicPr>
        <p:blipFill>
          <a:blip r:embed="rId3"/>
          <a:stretch/>
        </p:blipFill>
        <p:spPr>
          <a:xfrm>
            <a:off x="827640" y="332640"/>
            <a:ext cx="7488360" cy="1856880"/>
          </a:xfrm>
          <a:prstGeom prst="rect">
            <a:avLst/>
          </a:prstGeom>
          <a:ln>
            <a:noFill/>
          </a:ln>
        </p:spPr>
      </p:pic>
      <p:pic>
        <p:nvPicPr>
          <p:cNvPr id="254" name="Google Shape;433;p46"/>
          <p:cNvPicPr/>
          <p:nvPr/>
        </p:nvPicPr>
        <p:blipFill>
          <a:blip r:embed="rId4"/>
          <a:srcRect l="11333" t="3126" r="13087" b="1953"/>
          <a:stretch/>
        </p:blipFill>
        <p:spPr>
          <a:xfrm>
            <a:off x="2555640" y="2277000"/>
            <a:ext cx="4071600" cy="383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Google Shape;450;p4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64" name="Google Shape;451;p4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65" name="Google Shape;452;p48"/>
          <p:cNvPicPr/>
          <p:nvPr/>
        </p:nvPicPr>
        <p:blipFill>
          <a:blip r:embed="rId3"/>
          <a:stretch/>
        </p:blipFill>
        <p:spPr>
          <a:xfrm>
            <a:off x="152280" y="739440"/>
            <a:ext cx="8838720" cy="816480"/>
          </a:xfrm>
          <a:prstGeom prst="rect">
            <a:avLst/>
          </a:prstGeom>
          <a:ln>
            <a:noFill/>
          </a:ln>
        </p:spPr>
      </p:pic>
      <p:pic>
        <p:nvPicPr>
          <p:cNvPr id="266" name="Google Shape;453;p48"/>
          <p:cNvPicPr/>
          <p:nvPr/>
        </p:nvPicPr>
        <p:blipFill>
          <a:blip r:embed="rId4"/>
          <a:stretch/>
        </p:blipFill>
        <p:spPr>
          <a:xfrm>
            <a:off x="2428560" y="1640160"/>
            <a:ext cx="4035600" cy="428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Google Shape;461;p49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70" name="Google Shape;462;p49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71" name="Google Shape;463;p49"/>
          <p:cNvPicPr/>
          <p:nvPr/>
        </p:nvPicPr>
        <p:blipFill>
          <a:blip r:embed="rId4"/>
          <a:stretch/>
        </p:blipFill>
        <p:spPr>
          <a:xfrm>
            <a:off x="683640" y="764640"/>
            <a:ext cx="2785680" cy="4896360"/>
          </a:xfrm>
          <a:prstGeom prst="rect">
            <a:avLst/>
          </a:prstGeom>
          <a:ln>
            <a:noFill/>
          </a:ln>
        </p:spPr>
      </p:pic>
      <p:sp>
        <p:nvSpPr>
          <p:cNvPr id="272" name="CustomShape 3"/>
          <p:cNvSpPr/>
          <p:nvPr/>
        </p:nvSpPr>
        <p:spPr>
          <a:xfrm>
            <a:off x="3708000" y="1772640"/>
            <a:ext cx="507168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Bingür SÖNMEZ Eğitim Desteği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3996000" y="2565000"/>
            <a:ext cx="4571640" cy="155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2016- 8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2017- 5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2018- 6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6" name="Google Shape;472;p5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77" name="Google Shape;473;p5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78" name="CustomShape 3"/>
          <p:cNvSpPr/>
          <p:nvPr/>
        </p:nvSpPr>
        <p:spPr>
          <a:xfrm>
            <a:off x="0" y="5445360"/>
            <a:ext cx="914364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25 Şubat 2017 Cumartesi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Çapa Restaurant /Adana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9" name="Google Shape;475;p50"/>
          <p:cNvPicPr/>
          <p:nvPr/>
        </p:nvPicPr>
        <p:blipFill>
          <a:blip r:embed="rId3"/>
          <a:stretch/>
        </p:blipFill>
        <p:spPr>
          <a:xfrm>
            <a:off x="4572000" y="3789000"/>
            <a:ext cx="3312000" cy="1728000"/>
          </a:xfrm>
          <a:prstGeom prst="rect">
            <a:avLst/>
          </a:prstGeom>
          <a:ln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899640" y="332640"/>
            <a:ext cx="734436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Google Shape;477;p50"/>
          <p:cNvPicPr/>
          <p:nvPr/>
        </p:nvPicPr>
        <p:blipFill>
          <a:blip r:embed="rId4"/>
          <a:srcRect r="5455" b="24247"/>
          <a:stretch/>
        </p:blipFill>
        <p:spPr>
          <a:xfrm>
            <a:off x="2555640" y="1052640"/>
            <a:ext cx="4032000" cy="2448000"/>
          </a:xfrm>
          <a:prstGeom prst="rect">
            <a:avLst/>
          </a:prstGeom>
          <a:ln>
            <a:noFill/>
          </a:ln>
        </p:spPr>
      </p:pic>
      <p:pic>
        <p:nvPicPr>
          <p:cNvPr id="282" name="Google Shape;478;p50"/>
          <p:cNvPicPr/>
          <p:nvPr/>
        </p:nvPicPr>
        <p:blipFill>
          <a:blip r:embed="rId5"/>
          <a:stretch/>
        </p:blipFill>
        <p:spPr>
          <a:xfrm>
            <a:off x="467640" y="1052640"/>
            <a:ext cx="1872000" cy="2495880"/>
          </a:xfrm>
          <a:prstGeom prst="rect">
            <a:avLst/>
          </a:prstGeom>
          <a:ln>
            <a:noFill/>
          </a:ln>
        </p:spPr>
      </p:pic>
      <p:pic>
        <p:nvPicPr>
          <p:cNvPr id="283" name="Google Shape;479;p50"/>
          <p:cNvPicPr/>
          <p:nvPr/>
        </p:nvPicPr>
        <p:blipFill>
          <a:blip r:embed="rId6"/>
          <a:stretch/>
        </p:blipFill>
        <p:spPr>
          <a:xfrm>
            <a:off x="6732360" y="1052640"/>
            <a:ext cx="1872000" cy="2495880"/>
          </a:xfrm>
          <a:prstGeom prst="rect">
            <a:avLst/>
          </a:prstGeom>
          <a:ln>
            <a:noFill/>
          </a:ln>
        </p:spPr>
      </p:pic>
      <p:pic>
        <p:nvPicPr>
          <p:cNvPr id="284" name="Google Shape;480;p50"/>
          <p:cNvPicPr/>
          <p:nvPr/>
        </p:nvPicPr>
        <p:blipFill>
          <a:blip r:embed="rId7"/>
          <a:srcRect t="31102"/>
          <a:stretch/>
        </p:blipFill>
        <p:spPr>
          <a:xfrm>
            <a:off x="899640" y="3789000"/>
            <a:ext cx="3312000" cy="171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Google Shape;487;p51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88" name="Google Shape;488;p51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899640" y="188640"/>
            <a:ext cx="734436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II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0" y="5373360"/>
            <a:ext cx="914364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27 Mayıs 2017 Cumartesi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Bilgi Üniversitesi / İstanbul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Google Shape;491;p51"/>
          <p:cNvPicPr/>
          <p:nvPr/>
        </p:nvPicPr>
        <p:blipFill>
          <a:blip r:embed="rId3"/>
          <a:srcRect t="24803" r="7478" b="27953"/>
          <a:stretch/>
        </p:blipFill>
        <p:spPr>
          <a:xfrm>
            <a:off x="4212000" y="3645000"/>
            <a:ext cx="4511880" cy="1728000"/>
          </a:xfrm>
          <a:prstGeom prst="rect">
            <a:avLst/>
          </a:prstGeom>
          <a:ln>
            <a:noFill/>
          </a:ln>
        </p:spPr>
      </p:pic>
      <p:pic>
        <p:nvPicPr>
          <p:cNvPr id="292" name="Google Shape;492;p51"/>
          <p:cNvPicPr/>
          <p:nvPr/>
        </p:nvPicPr>
        <p:blipFill>
          <a:blip r:embed="rId4"/>
          <a:srcRect t="33204"/>
          <a:stretch/>
        </p:blipFill>
        <p:spPr>
          <a:xfrm>
            <a:off x="5580000" y="764640"/>
            <a:ext cx="3347640" cy="2714760"/>
          </a:xfrm>
          <a:prstGeom prst="rect">
            <a:avLst/>
          </a:prstGeom>
          <a:ln>
            <a:noFill/>
          </a:ln>
        </p:spPr>
      </p:pic>
      <p:pic>
        <p:nvPicPr>
          <p:cNvPr id="293" name="Google Shape;493;p51"/>
          <p:cNvPicPr/>
          <p:nvPr/>
        </p:nvPicPr>
        <p:blipFill>
          <a:blip r:embed="rId5"/>
          <a:stretch/>
        </p:blipFill>
        <p:spPr>
          <a:xfrm>
            <a:off x="251640" y="3357000"/>
            <a:ext cx="3312000" cy="199800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494;p51"/>
          <p:cNvPicPr/>
          <p:nvPr/>
        </p:nvPicPr>
        <p:blipFill>
          <a:blip r:embed="rId6"/>
          <a:stretch/>
        </p:blipFill>
        <p:spPr>
          <a:xfrm>
            <a:off x="899640" y="764640"/>
            <a:ext cx="3744000" cy="23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Google Shape;502;p52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98" name="Google Shape;503;p52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0" y="5445360"/>
            <a:ext cx="914364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24/Şubat/2018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Holiday İnn Hotel / Gaziantep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Google Shape;505;p52"/>
          <p:cNvPicPr/>
          <p:nvPr/>
        </p:nvPicPr>
        <p:blipFill>
          <a:blip r:embed="rId4"/>
          <a:stretch/>
        </p:blipFill>
        <p:spPr>
          <a:xfrm>
            <a:off x="6084000" y="3141000"/>
            <a:ext cx="1998000" cy="266400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506;p52"/>
          <p:cNvPicPr/>
          <p:nvPr/>
        </p:nvPicPr>
        <p:blipFill>
          <a:blip r:embed="rId5"/>
          <a:stretch/>
        </p:blipFill>
        <p:spPr>
          <a:xfrm>
            <a:off x="4932000" y="620640"/>
            <a:ext cx="3071880" cy="2304000"/>
          </a:xfrm>
          <a:prstGeom prst="rect">
            <a:avLst/>
          </a:prstGeom>
          <a:ln>
            <a:noFill/>
          </a:ln>
        </p:spPr>
      </p:pic>
      <p:pic>
        <p:nvPicPr>
          <p:cNvPr id="302" name="Google Shape;507;p52"/>
          <p:cNvPicPr/>
          <p:nvPr/>
        </p:nvPicPr>
        <p:blipFill>
          <a:blip r:embed="rId6"/>
          <a:stretch/>
        </p:blipFill>
        <p:spPr>
          <a:xfrm>
            <a:off x="1187640" y="620640"/>
            <a:ext cx="3168000" cy="2304000"/>
          </a:xfrm>
          <a:prstGeom prst="rect">
            <a:avLst/>
          </a:prstGeom>
          <a:ln>
            <a:noFill/>
          </a:ln>
        </p:spPr>
      </p:pic>
      <p:pic>
        <p:nvPicPr>
          <p:cNvPr id="303" name="Google Shape;508;p52"/>
          <p:cNvPicPr/>
          <p:nvPr/>
        </p:nvPicPr>
        <p:blipFill>
          <a:blip r:embed="rId7"/>
          <a:stretch/>
        </p:blipFill>
        <p:spPr>
          <a:xfrm>
            <a:off x="683640" y="3141000"/>
            <a:ext cx="4104000" cy="2308320"/>
          </a:xfrm>
          <a:prstGeom prst="rect">
            <a:avLst/>
          </a:prstGeom>
          <a:ln>
            <a:noFill/>
          </a:ln>
        </p:spPr>
      </p:pic>
      <p:sp>
        <p:nvSpPr>
          <p:cNvPr id="304" name="CustomShape 4"/>
          <p:cNvSpPr/>
          <p:nvPr/>
        </p:nvSpPr>
        <p:spPr>
          <a:xfrm>
            <a:off x="899640" y="0"/>
            <a:ext cx="734436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III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Google Shape;517;p53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08" name="Google Shape;518;p53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899640" y="188640"/>
            <a:ext cx="734436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IV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0" y="5373360"/>
            <a:ext cx="914364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31/Mart/2018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T.C. Sağlık Bakanlığı Marmara Üniversitesi EAH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1" name="Google Shape;521;p53"/>
          <p:cNvPicPr/>
          <p:nvPr/>
        </p:nvPicPr>
        <p:blipFill>
          <a:blip r:embed="rId4"/>
          <a:srcRect t="27844" b="20455"/>
          <a:stretch/>
        </p:blipFill>
        <p:spPr>
          <a:xfrm>
            <a:off x="899640" y="980640"/>
            <a:ext cx="3147480" cy="1872000"/>
          </a:xfrm>
          <a:prstGeom prst="rect">
            <a:avLst/>
          </a:prstGeom>
          <a:ln>
            <a:noFill/>
          </a:ln>
        </p:spPr>
      </p:pic>
      <p:pic>
        <p:nvPicPr>
          <p:cNvPr id="312" name="Google Shape;522;p53"/>
          <p:cNvPicPr/>
          <p:nvPr/>
        </p:nvPicPr>
        <p:blipFill>
          <a:blip r:embed="rId5"/>
          <a:srcRect t="26022" b="4595"/>
          <a:stretch/>
        </p:blipFill>
        <p:spPr>
          <a:xfrm>
            <a:off x="4428000" y="3141000"/>
            <a:ext cx="4427640" cy="2160000"/>
          </a:xfrm>
          <a:prstGeom prst="rect">
            <a:avLst/>
          </a:prstGeom>
          <a:ln>
            <a:noFill/>
          </a:ln>
        </p:spPr>
      </p:pic>
      <p:pic>
        <p:nvPicPr>
          <p:cNvPr id="313" name="Google Shape;523;p53"/>
          <p:cNvPicPr/>
          <p:nvPr/>
        </p:nvPicPr>
        <p:blipFill>
          <a:blip r:embed="rId6"/>
          <a:srcRect t="20598"/>
          <a:stretch/>
        </p:blipFill>
        <p:spPr>
          <a:xfrm>
            <a:off x="1043640" y="3141000"/>
            <a:ext cx="2016000" cy="2206080"/>
          </a:xfrm>
          <a:prstGeom prst="rect">
            <a:avLst/>
          </a:prstGeom>
          <a:ln>
            <a:noFill/>
          </a:ln>
        </p:spPr>
      </p:pic>
      <p:pic>
        <p:nvPicPr>
          <p:cNvPr id="314" name="Google Shape;524;p53"/>
          <p:cNvPicPr/>
          <p:nvPr/>
        </p:nvPicPr>
        <p:blipFill>
          <a:blip r:embed="rId7"/>
          <a:srcRect t="22223" b="8334"/>
          <a:stretch/>
        </p:blipFill>
        <p:spPr>
          <a:xfrm>
            <a:off x="5076000" y="836640"/>
            <a:ext cx="2592000" cy="216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Google Shape;532;p54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18" name="Google Shape;533;p54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319" name="CustomShape 3"/>
          <p:cNvSpPr/>
          <p:nvPr/>
        </p:nvSpPr>
        <p:spPr>
          <a:xfrm>
            <a:off x="0" y="5445360"/>
            <a:ext cx="914364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29/Eylül/2018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Şahmaran Merit  Hotel / Van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>
            <a:off x="899640" y="0"/>
            <a:ext cx="734472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V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1" name="Google Shape;536;p54"/>
          <p:cNvPicPr/>
          <p:nvPr/>
        </p:nvPicPr>
        <p:blipFill>
          <a:blip r:embed="rId4"/>
          <a:stretch/>
        </p:blipFill>
        <p:spPr>
          <a:xfrm>
            <a:off x="152280" y="816840"/>
            <a:ext cx="8838720" cy="462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Google Shape;544;p55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25" name="Google Shape;545;p55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326" name="CustomShape 3"/>
          <p:cNvSpPr/>
          <p:nvPr/>
        </p:nvSpPr>
        <p:spPr>
          <a:xfrm>
            <a:off x="0" y="5445360"/>
            <a:ext cx="914364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29/Eylül/2018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Şahmaran Merit  Hotel / Van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899640" y="0"/>
            <a:ext cx="734472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V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8" name="Google Shape;548;p55"/>
          <p:cNvPicPr/>
          <p:nvPr/>
        </p:nvPicPr>
        <p:blipFill>
          <a:blip r:embed="rId4"/>
          <a:stretch/>
        </p:blipFill>
        <p:spPr>
          <a:xfrm>
            <a:off x="152280" y="974880"/>
            <a:ext cx="8838720" cy="425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Google Shape;555;p56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32" name="Google Shape;556;p56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33" name="Google Shape;557;p56"/>
          <p:cNvPicPr/>
          <p:nvPr/>
        </p:nvPicPr>
        <p:blipFill>
          <a:blip r:embed="rId3"/>
          <a:stretch/>
        </p:blipFill>
        <p:spPr>
          <a:xfrm>
            <a:off x="1979640" y="0"/>
            <a:ext cx="4832640" cy="6165000"/>
          </a:xfrm>
          <a:prstGeom prst="rect">
            <a:avLst/>
          </a:prstGeom>
          <a:ln>
            <a:noFill/>
          </a:ln>
        </p:spPr>
      </p:pic>
      <p:pic>
        <p:nvPicPr>
          <p:cNvPr id="334" name="Google Shape;558;p56"/>
          <p:cNvPicPr/>
          <p:nvPr/>
        </p:nvPicPr>
        <p:blipFill>
          <a:blip r:embed="rId4"/>
          <a:srcRect r="52170"/>
          <a:stretch/>
        </p:blipFill>
        <p:spPr>
          <a:xfrm>
            <a:off x="0" y="2853000"/>
            <a:ext cx="1979280" cy="3300840"/>
          </a:xfrm>
          <a:prstGeom prst="rect">
            <a:avLst/>
          </a:prstGeom>
          <a:ln>
            <a:noFill/>
          </a:ln>
        </p:spPr>
      </p:pic>
      <p:pic>
        <p:nvPicPr>
          <p:cNvPr id="335" name="Google Shape;559;p56"/>
          <p:cNvPicPr/>
          <p:nvPr/>
        </p:nvPicPr>
        <p:blipFill>
          <a:blip r:embed="rId5"/>
          <a:srcRect l="3328" t="12197" r="36935" b="20601"/>
          <a:stretch/>
        </p:blipFill>
        <p:spPr>
          <a:xfrm>
            <a:off x="6804360" y="0"/>
            <a:ext cx="2339280" cy="2996640"/>
          </a:xfrm>
          <a:prstGeom prst="rect">
            <a:avLst/>
          </a:prstGeom>
          <a:ln>
            <a:noFill/>
          </a:ln>
        </p:spPr>
      </p:pic>
      <p:pic>
        <p:nvPicPr>
          <p:cNvPr id="336" name="Google Shape;560;p56"/>
          <p:cNvPicPr/>
          <p:nvPr/>
        </p:nvPicPr>
        <p:blipFill>
          <a:blip r:embed="rId6"/>
          <a:srcRect t="2797" r="58489"/>
          <a:stretch/>
        </p:blipFill>
        <p:spPr>
          <a:xfrm>
            <a:off x="6804360" y="2853000"/>
            <a:ext cx="2339280" cy="3240000"/>
          </a:xfrm>
          <a:prstGeom prst="rect">
            <a:avLst/>
          </a:prstGeom>
          <a:ln>
            <a:noFill/>
          </a:ln>
        </p:spPr>
      </p:pic>
      <p:pic>
        <p:nvPicPr>
          <p:cNvPr id="337" name="Google Shape;561;p56"/>
          <p:cNvPicPr/>
          <p:nvPr/>
        </p:nvPicPr>
        <p:blipFill>
          <a:blip r:embed="rId7"/>
          <a:stretch/>
        </p:blipFill>
        <p:spPr>
          <a:xfrm>
            <a:off x="0" y="0"/>
            <a:ext cx="1979280" cy="292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Google Shape;122;p16"/>
          <p:cNvPicPr/>
          <p:nvPr/>
        </p:nvPicPr>
        <p:blipFill>
          <a:blip r:embed="rId3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67" name="Google Shape;123;p16"/>
          <p:cNvPicPr/>
          <p:nvPr/>
        </p:nvPicPr>
        <p:blipFill>
          <a:blip r:embed="rId3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68" name="CustomShape 3"/>
          <p:cNvSpPr/>
          <p:nvPr/>
        </p:nvSpPr>
        <p:spPr>
          <a:xfrm>
            <a:off x="1187640" y="476640"/>
            <a:ext cx="7056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www.perfuzyon.org.tr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" name="Google Shape;125;p16"/>
          <p:cNvPicPr/>
          <p:nvPr/>
        </p:nvPicPr>
        <p:blipFill>
          <a:blip r:embed="rId4"/>
          <a:stretch/>
        </p:blipFill>
        <p:spPr>
          <a:xfrm>
            <a:off x="1436760" y="947880"/>
            <a:ext cx="6207840" cy="496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Google Shape;568;p57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41" name="Google Shape;569;p57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42" name="Google Shape;570;p57"/>
          <p:cNvPicPr/>
          <p:nvPr/>
        </p:nvPicPr>
        <p:blipFill>
          <a:blip r:embed="rId3"/>
          <a:stretch/>
        </p:blipFill>
        <p:spPr>
          <a:xfrm>
            <a:off x="899640" y="980640"/>
            <a:ext cx="3203640" cy="1801800"/>
          </a:xfrm>
          <a:prstGeom prst="rect">
            <a:avLst/>
          </a:prstGeom>
          <a:ln>
            <a:noFill/>
          </a:ln>
        </p:spPr>
      </p:pic>
      <p:pic>
        <p:nvPicPr>
          <p:cNvPr id="343" name="Google Shape;571;p57"/>
          <p:cNvPicPr/>
          <p:nvPr/>
        </p:nvPicPr>
        <p:blipFill>
          <a:blip r:embed="rId4"/>
          <a:stretch/>
        </p:blipFill>
        <p:spPr>
          <a:xfrm>
            <a:off x="5004000" y="980640"/>
            <a:ext cx="3240000" cy="1800000"/>
          </a:xfrm>
          <a:prstGeom prst="rect">
            <a:avLst/>
          </a:prstGeom>
          <a:ln>
            <a:noFill/>
          </a:ln>
        </p:spPr>
      </p:pic>
      <p:pic>
        <p:nvPicPr>
          <p:cNvPr id="344" name="Google Shape;572;p57"/>
          <p:cNvPicPr/>
          <p:nvPr/>
        </p:nvPicPr>
        <p:blipFill>
          <a:blip r:embed="rId5"/>
          <a:stretch/>
        </p:blipFill>
        <p:spPr>
          <a:xfrm>
            <a:off x="827640" y="3429000"/>
            <a:ext cx="3240000" cy="1800000"/>
          </a:xfrm>
          <a:prstGeom prst="rect">
            <a:avLst/>
          </a:prstGeom>
          <a:ln>
            <a:noFill/>
          </a:ln>
        </p:spPr>
      </p:pic>
      <p:pic>
        <p:nvPicPr>
          <p:cNvPr id="345" name="Google Shape;573;p57"/>
          <p:cNvPicPr/>
          <p:nvPr/>
        </p:nvPicPr>
        <p:blipFill>
          <a:blip r:embed="rId6"/>
          <a:stretch/>
        </p:blipFill>
        <p:spPr>
          <a:xfrm>
            <a:off x="5004000" y="3501000"/>
            <a:ext cx="3240000" cy="18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8" name="Google Shape;580;p5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49" name="Google Shape;581;p5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50" name="Google Shape;582;p58"/>
          <p:cNvPicPr/>
          <p:nvPr/>
        </p:nvPicPr>
        <p:blipFill>
          <a:blip r:embed="rId3"/>
          <a:stretch/>
        </p:blipFill>
        <p:spPr>
          <a:xfrm>
            <a:off x="539640" y="908640"/>
            <a:ext cx="3347640" cy="1882800"/>
          </a:xfrm>
          <a:prstGeom prst="rect">
            <a:avLst/>
          </a:prstGeom>
          <a:ln>
            <a:noFill/>
          </a:ln>
        </p:spPr>
      </p:pic>
      <p:pic>
        <p:nvPicPr>
          <p:cNvPr id="351" name="Google Shape;583;p58"/>
          <p:cNvPicPr/>
          <p:nvPr/>
        </p:nvPicPr>
        <p:blipFill>
          <a:blip r:embed="rId4"/>
          <a:stretch/>
        </p:blipFill>
        <p:spPr>
          <a:xfrm>
            <a:off x="5004000" y="908640"/>
            <a:ext cx="3384000" cy="1872000"/>
          </a:xfrm>
          <a:prstGeom prst="rect">
            <a:avLst/>
          </a:prstGeom>
          <a:ln>
            <a:noFill/>
          </a:ln>
        </p:spPr>
      </p:pic>
      <p:pic>
        <p:nvPicPr>
          <p:cNvPr id="352" name="Google Shape;584;p58"/>
          <p:cNvPicPr/>
          <p:nvPr/>
        </p:nvPicPr>
        <p:blipFill>
          <a:blip r:embed="rId5"/>
          <a:stretch/>
        </p:blipFill>
        <p:spPr>
          <a:xfrm>
            <a:off x="539640" y="3285000"/>
            <a:ext cx="3384000" cy="1872000"/>
          </a:xfrm>
          <a:prstGeom prst="rect">
            <a:avLst/>
          </a:prstGeom>
          <a:ln>
            <a:noFill/>
          </a:ln>
        </p:spPr>
      </p:pic>
      <p:pic>
        <p:nvPicPr>
          <p:cNvPr id="353" name="Google Shape;585;p58"/>
          <p:cNvPicPr/>
          <p:nvPr/>
        </p:nvPicPr>
        <p:blipFill>
          <a:blip r:embed="rId6"/>
          <a:stretch/>
        </p:blipFill>
        <p:spPr>
          <a:xfrm>
            <a:off x="5004000" y="3285000"/>
            <a:ext cx="3384000" cy="187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6" name="Google Shape;592;p59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57" name="Google Shape;593;p59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58" name="Google Shape;594;p59"/>
          <p:cNvPicPr/>
          <p:nvPr/>
        </p:nvPicPr>
        <p:blipFill>
          <a:blip r:embed="rId3"/>
          <a:stretch/>
        </p:blipFill>
        <p:spPr>
          <a:xfrm>
            <a:off x="611640" y="908640"/>
            <a:ext cx="2576520" cy="4580640"/>
          </a:xfrm>
          <a:prstGeom prst="rect">
            <a:avLst/>
          </a:prstGeom>
          <a:ln>
            <a:noFill/>
          </a:ln>
        </p:spPr>
      </p:pic>
      <p:pic>
        <p:nvPicPr>
          <p:cNvPr id="359" name="Google Shape;595;p59"/>
          <p:cNvPicPr/>
          <p:nvPr/>
        </p:nvPicPr>
        <p:blipFill>
          <a:blip r:embed="rId4"/>
          <a:stretch/>
        </p:blipFill>
        <p:spPr>
          <a:xfrm>
            <a:off x="3708000" y="620640"/>
            <a:ext cx="4571640" cy="2571480"/>
          </a:xfrm>
          <a:prstGeom prst="rect">
            <a:avLst/>
          </a:prstGeom>
          <a:ln>
            <a:noFill/>
          </a:ln>
        </p:spPr>
      </p:pic>
      <p:pic>
        <p:nvPicPr>
          <p:cNvPr id="360" name="Google Shape;596;p59"/>
          <p:cNvPicPr/>
          <p:nvPr/>
        </p:nvPicPr>
        <p:blipFill>
          <a:blip r:embed="rId5"/>
          <a:stretch/>
        </p:blipFill>
        <p:spPr>
          <a:xfrm>
            <a:off x="3708000" y="3429000"/>
            <a:ext cx="4680000" cy="261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3" name="Google Shape;603;p6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64" name="Google Shape;604;p6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65" name="Google Shape;605;p60"/>
          <p:cNvPicPr/>
          <p:nvPr/>
        </p:nvPicPr>
        <p:blipFill>
          <a:blip r:embed="rId3"/>
          <a:stretch/>
        </p:blipFill>
        <p:spPr>
          <a:xfrm>
            <a:off x="2266200" y="487080"/>
            <a:ext cx="4184280" cy="545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3" name="Google Shape;603;p6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64" name="Google Shape;604;p6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80"/>
            <a:ext cx="9144000" cy="50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Google Shape;621;p62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74" name="Google Shape;622;p62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75" name="Google Shape;623;p62"/>
          <p:cNvPicPr/>
          <p:nvPr/>
        </p:nvPicPr>
        <p:blipFill>
          <a:blip r:embed="rId3"/>
          <a:stretch/>
        </p:blipFill>
        <p:spPr>
          <a:xfrm>
            <a:off x="152280" y="816840"/>
            <a:ext cx="8838720" cy="519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8" name="Google Shape;630;p63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79" name="Google Shape;631;p63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80" name="Google Shape;632;p63"/>
          <p:cNvPicPr/>
          <p:nvPr/>
        </p:nvPicPr>
        <p:blipFill>
          <a:blip r:embed="rId3"/>
          <a:stretch/>
        </p:blipFill>
        <p:spPr>
          <a:xfrm>
            <a:off x="152280" y="969120"/>
            <a:ext cx="8838720" cy="469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Google Shape;639;p64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84" name="Google Shape;640;p64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85" name="Google Shape;641;p64"/>
          <p:cNvPicPr/>
          <p:nvPr/>
        </p:nvPicPr>
        <p:blipFill>
          <a:blip r:embed="rId3"/>
          <a:stretch/>
        </p:blipFill>
        <p:spPr>
          <a:xfrm>
            <a:off x="0" y="980640"/>
            <a:ext cx="9143640" cy="43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8" name="Google Shape;648;p65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89" name="Google Shape;649;p65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90" name="Google Shape;650;p65"/>
          <p:cNvPicPr/>
          <p:nvPr/>
        </p:nvPicPr>
        <p:blipFill>
          <a:blip r:embed="rId3"/>
          <a:stretch/>
        </p:blipFill>
        <p:spPr>
          <a:xfrm>
            <a:off x="152280" y="969120"/>
            <a:ext cx="8838720" cy="449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3" name="Google Shape;657;p66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94" name="Google Shape;658;p66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395" name="Google Shape;659;p66"/>
          <p:cNvPicPr/>
          <p:nvPr/>
        </p:nvPicPr>
        <p:blipFill>
          <a:blip r:embed="rId3"/>
          <a:stretch/>
        </p:blipFill>
        <p:spPr>
          <a:xfrm>
            <a:off x="152280" y="969120"/>
            <a:ext cx="8838720" cy="4348080"/>
          </a:xfrm>
          <a:prstGeom prst="rect">
            <a:avLst/>
          </a:prstGeom>
          <a:ln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735480" y="5413320"/>
            <a:ext cx="750996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TOPLAMDA 17 FARKLI ÜNİVERSİTE...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Google Shape;132;p17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73" name="Google Shape;133;p17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74" name="Google Shape;134;p17"/>
          <p:cNvPicPr/>
          <p:nvPr/>
        </p:nvPicPr>
        <p:blipFill>
          <a:blip r:embed="rId3"/>
          <a:stretch/>
        </p:blipFill>
        <p:spPr>
          <a:xfrm>
            <a:off x="642960" y="1428840"/>
            <a:ext cx="4214520" cy="3160800"/>
          </a:xfrm>
          <a:prstGeom prst="rect">
            <a:avLst/>
          </a:prstGeom>
          <a:ln>
            <a:noFill/>
          </a:ln>
        </p:spPr>
      </p:pic>
      <p:pic>
        <p:nvPicPr>
          <p:cNvPr id="75" name="Google Shape;135;p17"/>
          <p:cNvPicPr/>
          <p:nvPr/>
        </p:nvPicPr>
        <p:blipFill>
          <a:blip r:embed="rId4"/>
          <a:stretch/>
        </p:blipFill>
        <p:spPr>
          <a:xfrm>
            <a:off x="5500800" y="857160"/>
            <a:ext cx="2839320" cy="471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Google Shape;350;p39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01" name="Google Shape;351;p39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202" name="Google Shape;352;p39"/>
          <p:cNvPicPr/>
          <p:nvPr/>
        </p:nvPicPr>
        <p:blipFill>
          <a:blip r:embed="rId3"/>
          <a:stretch/>
        </p:blipFill>
        <p:spPr>
          <a:xfrm>
            <a:off x="214200" y="928800"/>
            <a:ext cx="8749800" cy="471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Google Shape;321;p36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84" name="Google Shape;322;p36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>
            <a:off x="249840" y="1968120"/>
            <a:ext cx="8643600" cy="230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just">
              <a:lnSpc>
                <a:spcPct val="100000"/>
              </a:lnSpc>
            </a:pPr>
            <a:r>
              <a:rPr lang="tr-T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3) İki yıllık </a:t>
            </a:r>
            <a:r>
              <a:rPr lang="tr-T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önlisans</a:t>
            </a:r>
            <a:r>
              <a:rPr lang="tr-T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‘</a:t>
            </a:r>
            <a:r>
              <a:rPr lang="tr-T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</a:t>
            </a:r>
            <a:r>
              <a:rPr lang="tr-T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Teknikleri’ bölümü öğrencilerinin  lisans </a:t>
            </a:r>
            <a:r>
              <a:rPr lang="tr-T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</a:t>
            </a:r>
            <a:r>
              <a:rPr lang="tr-T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bölümünü tamamlayacakları bölümlerin açılması</a:t>
            </a:r>
            <a:r>
              <a:rPr lang="tr-T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,.. </a:t>
            </a: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tr-T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Google Shape;340;p3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95" name="Google Shape;341;p3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96" name="Google Shape;342;p38"/>
          <p:cNvPicPr/>
          <p:nvPr/>
        </p:nvPicPr>
        <p:blipFill>
          <a:blip r:embed="rId3"/>
          <a:stretch/>
        </p:blipFill>
        <p:spPr>
          <a:xfrm>
            <a:off x="285840" y="1000080"/>
            <a:ext cx="4000320" cy="3010680"/>
          </a:xfrm>
          <a:prstGeom prst="rect">
            <a:avLst/>
          </a:prstGeom>
          <a:ln>
            <a:noFill/>
          </a:ln>
        </p:spPr>
      </p:pic>
      <p:pic>
        <p:nvPicPr>
          <p:cNvPr id="197" name="Google Shape;343;p38"/>
          <p:cNvPicPr/>
          <p:nvPr/>
        </p:nvPicPr>
        <p:blipFill>
          <a:blip r:embed="rId4"/>
          <a:stretch/>
        </p:blipFill>
        <p:spPr>
          <a:xfrm>
            <a:off x="4572000" y="2928960"/>
            <a:ext cx="4390200" cy="302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Google Shape;330;p37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89" name="Google Shape;331;p37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190" name="Google Shape;332;p37"/>
          <p:cNvPicPr/>
          <p:nvPr/>
        </p:nvPicPr>
        <p:blipFill>
          <a:blip r:embed="rId3"/>
          <a:srcRect l="9736" t="15459" r="9736" b="2611"/>
          <a:stretch/>
        </p:blipFill>
        <p:spPr>
          <a:xfrm>
            <a:off x="539640" y="1500120"/>
            <a:ext cx="8353440" cy="414288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827640" y="692640"/>
            <a:ext cx="7488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Üniversitesi Rektörü Prof. Dr. Cevdet ERDÖL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9" name="Google Shape;667;p67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00" name="Google Shape;668;p67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735480" y="5413320"/>
            <a:ext cx="750996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TOPLAMDA 17 FARKLI ÜNİVERSİTE...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2" name="Google Shape;670;p67"/>
          <p:cNvPicPr/>
          <p:nvPr/>
        </p:nvPicPr>
        <p:blipFill>
          <a:blip r:embed="rId3"/>
          <a:stretch/>
        </p:blipFill>
        <p:spPr>
          <a:xfrm>
            <a:off x="899640" y="816840"/>
            <a:ext cx="7662240" cy="440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5" name="Google Shape;677;p6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06" name="Google Shape;678;p6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07" name="Google Shape;679;p68"/>
          <p:cNvPicPr/>
          <p:nvPr/>
        </p:nvPicPr>
        <p:blipFill>
          <a:blip r:embed="rId3"/>
          <a:stretch/>
        </p:blipFill>
        <p:spPr>
          <a:xfrm>
            <a:off x="899640" y="2251800"/>
            <a:ext cx="7345800" cy="241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Google Shape;696;p7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17" name="Google Shape;697;p7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18" name="Google Shape;698;p70"/>
          <p:cNvPicPr/>
          <p:nvPr/>
        </p:nvPicPr>
        <p:blipFill>
          <a:blip r:embed="rId3"/>
          <a:stretch/>
        </p:blipFill>
        <p:spPr>
          <a:xfrm>
            <a:off x="485640" y="816840"/>
            <a:ext cx="8172000" cy="488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6" name="Google Shape;714;p72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27" name="Google Shape;715;p72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28" name="Google Shape;716;p72"/>
          <p:cNvPicPr/>
          <p:nvPr/>
        </p:nvPicPr>
        <p:blipFill>
          <a:blip r:embed="rId3"/>
          <a:stretch/>
        </p:blipFill>
        <p:spPr>
          <a:xfrm>
            <a:off x="768240" y="969120"/>
            <a:ext cx="7607160" cy="502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1" name="Google Shape;705;p71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22" name="Google Shape;706;p71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23" name="Google Shape;707;p71"/>
          <p:cNvPicPr/>
          <p:nvPr/>
        </p:nvPicPr>
        <p:blipFill>
          <a:blip r:embed="rId3"/>
          <a:stretch/>
        </p:blipFill>
        <p:spPr>
          <a:xfrm>
            <a:off x="674640" y="927720"/>
            <a:ext cx="7794360" cy="500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1" name="Google Shape;723;p73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32" name="Google Shape;724;p73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433" name="Google Shape;725;p73"/>
          <p:cNvPicPr/>
          <p:nvPr/>
        </p:nvPicPr>
        <p:blipFill>
          <a:blip r:embed="rId3"/>
          <a:srcRect t="33196"/>
          <a:stretch/>
        </p:blipFill>
        <p:spPr>
          <a:xfrm>
            <a:off x="2843640" y="0"/>
            <a:ext cx="3744000" cy="2041560"/>
          </a:xfrm>
          <a:prstGeom prst="rect">
            <a:avLst/>
          </a:prstGeom>
          <a:ln>
            <a:noFill/>
          </a:ln>
        </p:spPr>
      </p:pic>
      <p:pic>
        <p:nvPicPr>
          <p:cNvPr id="434" name="Google Shape;726;p73"/>
          <p:cNvPicPr/>
          <p:nvPr/>
        </p:nvPicPr>
        <p:blipFill>
          <a:blip r:embed="rId4"/>
          <a:srcRect t="23403"/>
          <a:stretch/>
        </p:blipFill>
        <p:spPr>
          <a:xfrm>
            <a:off x="0" y="1989000"/>
            <a:ext cx="3347640" cy="1442160"/>
          </a:xfrm>
          <a:prstGeom prst="rect">
            <a:avLst/>
          </a:prstGeom>
          <a:ln>
            <a:noFill/>
          </a:ln>
        </p:spPr>
      </p:pic>
      <p:pic>
        <p:nvPicPr>
          <p:cNvPr id="435" name="Google Shape;727;p73"/>
          <p:cNvPicPr/>
          <p:nvPr/>
        </p:nvPicPr>
        <p:blipFill>
          <a:blip r:embed="rId5"/>
          <a:srcRect t="12193"/>
          <a:stretch/>
        </p:blipFill>
        <p:spPr>
          <a:xfrm>
            <a:off x="3348000" y="1989000"/>
            <a:ext cx="3384000" cy="1439640"/>
          </a:xfrm>
          <a:prstGeom prst="rect">
            <a:avLst/>
          </a:prstGeom>
          <a:ln>
            <a:noFill/>
          </a:ln>
        </p:spPr>
      </p:pic>
      <p:pic>
        <p:nvPicPr>
          <p:cNvPr id="436" name="Google Shape;728;p73"/>
          <p:cNvPicPr/>
          <p:nvPr/>
        </p:nvPicPr>
        <p:blipFill>
          <a:blip r:embed="rId6"/>
          <a:stretch/>
        </p:blipFill>
        <p:spPr>
          <a:xfrm>
            <a:off x="0" y="3429000"/>
            <a:ext cx="3347640" cy="1295640"/>
          </a:xfrm>
          <a:prstGeom prst="rect">
            <a:avLst/>
          </a:prstGeom>
          <a:ln>
            <a:noFill/>
          </a:ln>
        </p:spPr>
      </p:pic>
      <p:pic>
        <p:nvPicPr>
          <p:cNvPr id="437" name="Google Shape;729;p73"/>
          <p:cNvPicPr/>
          <p:nvPr/>
        </p:nvPicPr>
        <p:blipFill>
          <a:blip r:embed="rId7"/>
          <a:stretch/>
        </p:blipFill>
        <p:spPr>
          <a:xfrm>
            <a:off x="3348000" y="3429000"/>
            <a:ext cx="3384000" cy="1295640"/>
          </a:xfrm>
          <a:prstGeom prst="rect">
            <a:avLst/>
          </a:prstGeom>
          <a:ln>
            <a:noFill/>
          </a:ln>
        </p:spPr>
      </p:pic>
      <p:pic>
        <p:nvPicPr>
          <p:cNvPr id="438" name="Google Shape;730;p73"/>
          <p:cNvPicPr/>
          <p:nvPr/>
        </p:nvPicPr>
        <p:blipFill>
          <a:blip r:embed="rId8"/>
          <a:srcRect l="7476" t="43704" b="6946"/>
          <a:stretch/>
        </p:blipFill>
        <p:spPr>
          <a:xfrm>
            <a:off x="6588360" y="0"/>
            <a:ext cx="2555280" cy="2060640"/>
          </a:xfrm>
          <a:prstGeom prst="rect">
            <a:avLst/>
          </a:prstGeom>
          <a:ln>
            <a:noFill/>
          </a:ln>
        </p:spPr>
      </p:pic>
      <p:pic>
        <p:nvPicPr>
          <p:cNvPr id="439" name="Google Shape;731;p73"/>
          <p:cNvPicPr/>
          <p:nvPr/>
        </p:nvPicPr>
        <p:blipFill>
          <a:blip r:embed="rId9"/>
          <a:srcRect l="17717" t="33203" b="30054"/>
          <a:stretch/>
        </p:blipFill>
        <p:spPr>
          <a:xfrm>
            <a:off x="0" y="4725000"/>
            <a:ext cx="3347640" cy="1439640"/>
          </a:xfrm>
          <a:prstGeom prst="rect">
            <a:avLst/>
          </a:prstGeom>
          <a:ln>
            <a:noFill/>
          </a:ln>
        </p:spPr>
      </p:pic>
      <p:pic>
        <p:nvPicPr>
          <p:cNvPr id="440" name="Google Shape;732;p73"/>
          <p:cNvPicPr/>
          <p:nvPr/>
        </p:nvPicPr>
        <p:blipFill>
          <a:blip r:embed="rId10"/>
          <a:srcRect t="38807"/>
          <a:stretch/>
        </p:blipFill>
        <p:spPr>
          <a:xfrm>
            <a:off x="0" y="0"/>
            <a:ext cx="2843280" cy="1988640"/>
          </a:xfrm>
          <a:prstGeom prst="rect">
            <a:avLst/>
          </a:prstGeom>
          <a:ln>
            <a:noFill/>
          </a:ln>
        </p:spPr>
      </p:pic>
      <p:pic>
        <p:nvPicPr>
          <p:cNvPr id="441" name="Google Shape;733;p73"/>
          <p:cNvPicPr/>
          <p:nvPr/>
        </p:nvPicPr>
        <p:blipFill>
          <a:blip r:embed="rId11"/>
          <a:stretch/>
        </p:blipFill>
        <p:spPr>
          <a:xfrm>
            <a:off x="3348000" y="4725000"/>
            <a:ext cx="3384000" cy="1439640"/>
          </a:xfrm>
          <a:prstGeom prst="rect">
            <a:avLst/>
          </a:prstGeom>
          <a:ln>
            <a:noFill/>
          </a:ln>
        </p:spPr>
      </p:pic>
      <p:pic>
        <p:nvPicPr>
          <p:cNvPr id="442" name="Google Shape;734;p73"/>
          <p:cNvPicPr/>
          <p:nvPr/>
        </p:nvPicPr>
        <p:blipFill>
          <a:blip r:embed="rId12"/>
          <a:srcRect t="30556"/>
          <a:stretch/>
        </p:blipFill>
        <p:spPr>
          <a:xfrm>
            <a:off x="6732360" y="2061000"/>
            <a:ext cx="2411280" cy="2088000"/>
          </a:xfrm>
          <a:prstGeom prst="rect">
            <a:avLst/>
          </a:prstGeom>
          <a:ln>
            <a:noFill/>
          </a:ln>
        </p:spPr>
      </p:pic>
      <p:pic>
        <p:nvPicPr>
          <p:cNvPr id="443" name="Google Shape;735;p73"/>
          <p:cNvPicPr/>
          <p:nvPr/>
        </p:nvPicPr>
        <p:blipFill>
          <a:blip r:embed="rId13"/>
          <a:srcRect t="36980" r="47643"/>
          <a:stretch/>
        </p:blipFill>
        <p:spPr>
          <a:xfrm>
            <a:off x="6732360" y="4149000"/>
            <a:ext cx="2411280" cy="201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Google Shape;142;p18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79" name="Google Shape;143;p18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80" name="Google Shape;144;p18"/>
          <p:cNvPicPr/>
          <p:nvPr/>
        </p:nvPicPr>
        <p:blipFill>
          <a:blip r:embed="rId3"/>
          <a:srcRect t="7999" b="9053"/>
          <a:stretch/>
        </p:blipFill>
        <p:spPr>
          <a:xfrm>
            <a:off x="1835640" y="260640"/>
            <a:ext cx="5143320" cy="568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Google Shape;151;p19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84" name="Google Shape;152;p19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85" name="Google Shape;153;p19"/>
          <p:cNvPicPr/>
          <p:nvPr/>
        </p:nvPicPr>
        <p:blipFill>
          <a:blip r:embed="rId3"/>
          <a:stretch/>
        </p:blipFill>
        <p:spPr>
          <a:xfrm>
            <a:off x="971640" y="404640"/>
            <a:ext cx="3096000" cy="2299680"/>
          </a:xfrm>
          <a:prstGeom prst="rect">
            <a:avLst/>
          </a:prstGeom>
          <a:ln>
            <a:noFill/>
          </a:ln>
        </p:spPr>
      </p:pic>
      <p:pic>
        <p:nvPicPr>
          <p:cNvPr id="86" name="Google Shape;154;p19"/>
          <p:cNvPicPr/>
          <p:nvPr/>
        </p:nvPicPr>
        <p:blipFill>
          <a:blip r:embed="rId4"/>
          <a:stretch/>
        </p:blipFill>
        <p:spPr>
          <a:xfrm>
            <a:off x="4860000" y="404640"/>
            <a:ext cx="3096000" cy="23220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55;p19"/>
          <p:cNvPicPr/>
          <p:nvPr/>
        </p:nvPicPr>
        <p:blipFill>
          <a:blip r:embed="rId5"/>
          <a:stretch/>
        </p:blipFill>
        <p:spPr>
          <a:xfrm>
            <a:off x="683640" y="2925000"/>
            <a:ext cx="3384000" cy="2976120"/>
          </a:xfrm>
          <a:prstGeom prst="rect">
            <a:avLst/>
          </a:prstGeom>
          <a:ln>
            <a:noFill/>
          </a:ln>
        </p:spPr>
      </p:pic>
      <p:pic>
        <p:nvPicPr>
          <p:cNvPr id="88" name="Google Shape;156;p19"/>
          <p:cNvPicPr/>
          <p:nvPr/>
        </p:nvPicPr>
        <p:blipFill>
          <a:blip r:embed="rId6"/>
          <a:srcRect r="29103" b="7480"/>
          <a:stretch/>
        </p:blipFill>
        <p:spPr>
          <a:xfrm>
            <a:off x="4788000" y="2925000"/>
            <a:ext cx="3384000" cy="3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Google Shape;163;p20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92" name="Google Shape;164;p20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93" name="Google Shape;165;p20"/>
          <p:cNvPicPr/>
          <p:nvPr/>
        </p:nvPicPr>
        <p:blipFill>
          <a:blip r:embed="rId3"/>
          <a:stretch/>
        </p:blipFill>
        <p:spPr>
          <a:xfrm>
            <a:off x="323640" y="1052640"/>
            <a:ext cx="8424720" cy="44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6143760"/>
            <a:ext cx="9143640" cy="36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0" y="6488640"/>
            <a:ext cx="9143640" cy="3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Google Shape;172;p21"/>
          <p:cNvPicPr/>
          <p:nvPr/>
        </p:nvPicPr>
        <p:blipFill>
          <a:blip r:embed="rId2"/>
          <a:stretch/>
        </p:blipFill>
        <p:spPr>
          <a:xfrm>
            <a:off x="8244360" y="0"/>
            <a:ext cx="899280" cy="816480"/>
          </a:xfrm>
          <a:prstGeom prst="rect">
            <a:avLst/>
          </a:prstGeom>
          <a:ln>
            <a:noFill/>
          </a:ln>
        </p:spPr>
      </p:pic>
      <p:pic>
        <p:nvPicPr>
          <p:cNvPr id="97" name="Google Shape;173;p21"/>
          <p:cNvPicPr/>
          <p:nvPr/>
        </p:nvPicPr>
        <p:blipFill>
          <a:blip r:embed="rId2"/>
          <a:stretch/>
        </p:blipFill>
        <p:spPr>
          <a:xfrm>
            <a:off x="0" y="0"/>
            <a:ext cx="899280" cy="816480"/>
          </a:xfrm>
          <a:prstGeom prst="rect">
            <a:avLst/>
          </a:prstGeom>
          <a:ln>
            <a:noFill/>
          </a:ln>
        </p:spPr>
      </p:pic>
      <p:sp>
        <p:nvSpPr>
          <p:cNvPr id="98" name="CustomShape 3"/>
          <p:cNvSpPr/>
          <p:nvPr/>
        </p:nvSpPr>
        <p:spPr>
          <a:xfrm>
            <a:off x="142920" y="2214720"/>
            <a:ext cx="8857800" cy="156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1) ANA GÜNDEM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‘Perfüzyonistlik Yetki Belgesi’ sahibi sağlık çalışanlarının bir defaya mahsus olmak üzere ‘Perfüzyonist’ kadrosuna atanması,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705</Words>
  <Application>Microsoft Office PowerPoint</Application>
  <PresentationFormat>Ekran Gösterisi (4:3)</PresentationFormat>
  <Paragraphs>318</Paragraphs>
  <Slides>59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0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/>
  <dc:description/>
  <cp:lastModifiedBy>Windows Kullanıcısı</cp:lastModifiedBy>
  <cp:revision>3</cp:revision>
  <dcterms:modified xsi:type="dcterms:W3CDTF">2018-11-24T07:35:13Z</dcterms:modified>
  <dc:language>tr-TR</dc:language>
</cp:coreProperties>
</file>