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658" r:id="rId2"/>
    <p:sldMasterId id="2147483664" r:id="rId3"/>
    <p:sldMasterId id="2147483670" r:id="rId4"/>
  </p:sldMasterIdLst>
  <p:notesMasterIdLst>
    <p:notesMasterId r:id="rId29"/>
  </p:notesMasterIdLst>
  <p:handoutMasterIdLst>
    <p:handoutMasterId r:id="rId30"/>
  </p:handoutMasterIdLst>
  <p:sldIdLst>
    <p:sldId id="256" r:id="rId5"/>
    <p:sldId id="276" r:id="rId6"/>
    <p:sldId id="311" r:id="rId7"/>
    <p:sldId id="312" r:id="rId8"/>
    <p:sldId id="277" r:id="rId9"/>
    <p:sldId id="313" r:id="rId10"/>
    <p:sldId id="314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315" r:id="rId21"/>
    <p:sldId id="316" r:id="rId22"/>
    <p:sldId id="295" r:id="rId23"/>
    <p:sldId id="296" r:id="rId24"/>
    <p:sldId id="297" r:id="rId25"/>
    <p:sldId id="298" r:id="rId26"/>
    <p:sldId id="317" r:id="rId27"/>
    <p:sldId id="280" r:id="rId28"/>
  </p:sldIdLst>
  <p:sldSz cx="9144000" cy="6858000" type="screen4x3"/>
  <p:notesSz cx="6858000" cy="9144000"/>
  <p:defaultTextStyle>
    <a:defPPr>
      <a:defRPr lang="it-IT"/>
    </a:defPPr>
    <a:lvl1pPr marL="0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05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609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13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218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021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827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631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436" algn="l" defTabSz="4568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C432C"/>
    <a:srgbClr val="38A4DF"/>
    <a:srgbClr val="15A2A9"/>
    <a:srgbClr val="9E007B"/>
    <a:srgbClr val="FB7B18"/>
    <a:srgbClr val="000000"/>
    <a:srgbClr val="580E64"/>
    <a:srgbClr val="FFFFFF"/>
    <a:srgbClr val="C2002F"/>
    <a:srgbClr val="D70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2" autoAdjust="0"/>
    <p:restoredTop sz="99507" autoAdjust="0"/>
  </p:normalViewPr>
  <p:slideViewPr>
    <p:cSldViewPr snapToObjects="1">
      <p:cViewPr varScale="1">
        <p:scale>
          <a:sx n="73" d="100"/>
          <a:sy n="73" d="100"/>
        </p:scale>
        <p:origin x="-1206" y="-102"/>
      </p:cViewPr>
      <p:guideLst>
        <p:guide orient="horz" pos="4218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-46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6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fr-FR" dirty="0" err="1">
                <a:solidFill>
                  <a:schemeClr val="accent5"/>
                </a:solidFill>
              </a:rPr>
              <a:t>Renal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smtClean="0">
                <a:solidFill>
                  <a:schemeClr val="accent5"/>
                </a:solidFill>
              </a:rPr>
              <a:t>Replacement- </a:t>
            </a:r>
            <a:r>
              <a:rPr lang="fr-FR" dirty="0">
                <a:solidFill>
                  <a:schemeClr val="accent5"/>
                </a:solidFill>
              </a:rPr>
              <a:t>Acute </a:t>
            </a:r>
            <a:r>
              <a:rPr lang="fr-FR" dirty="0" err="1">
                <a:solidFill>
                  <a:schemeClr val="accent5"/>
                </a:solidFill>
              </a:rPr>
              <a:t>R</a:t>
            </a:r>
            <a:r>
              <a:rPr lang="fr-FR" dirty="0" err="1" smtClean="0">
                <a:solidFill>
                  <a:schemeClr val="accent5"/>
                </a:solidFill>
              </a:rPr>
              <a:t>enal</a:t>
            </a:r>
            <a:r>
              <a:rPr lang="fr-FR" dirty="0" smtClean="0">
                <a:solidFill>
                  <a:schemeClr val="accent5"/>
                </a:solidFill>
              </a:rPr>
              <a:t> </a:t>
            </a:r>
            <a:r>
              <a:rPr lang="fr-FR" dirty="0" err="1" smtClean="0">
                <a:solidFill>
                  <a:schemeClr val="accent5"/>
                </a:solidFill>
              </a:rPr>
              <a:t>Failure</a:t>
            </a:r>
            <a:r>
              <a:rPr lang="fr-FR" dirty="0" smtClean="0">
                <a:solidFill>
                  <a:schemeClr val="accent5"/>
                </a:solidFill>
              </a:rPr>
              <a:t> Occurrence (%)</a:t>
            </a:r>
          </a:p>
          <a:p>
            <a:pPr>
              <a:defRPr/>
            </a:pPr>
            <a:r>
              <a:rPr lang="fr-FR" dirty="0" smtClean="0">
                <a:solidFill>
                  <a:schemeClr val="accent5"/>
                </a:solidFill>
              </a:rPr>
              <a:t> N</a:t>
            </a:r>
            <a:r>
              <a:rPr lang="fr-FR" baseline="0" dirty="0" smtClean="0">
                <a:solidFill>
                  <a:schemeClr val="accent5"/>
                </a:solidFill>
              </a:rPr>
              <a:t> </a:t>
            </a:r>
            <a:r>
              <a:rPr lang="fr-FR" dirty="0" smtClean="0">
                <a:solidFill>
                  <a:schemeClr val="accent5"/>
                </a:solidFill>
              </a:rPr>
              <a:t>=1048 pts</a:t>
            </a:r>
            <a:endParaRPr lang="fr-FR" dirty="0">
              <a:solidFill>
                <a:schemeClr val="accent5"/>
              </a:solidFill>
            </a:endParaRPr>
          </a:p>
        </c:rich>
      </c:tx>
      <c:layout>
        <c:manualLayout>
          <c:xMode val="edge"/>
          <c:yMode val="edge"/>
          <c:x val="0.17630920867487471"/>
          <c:y val="0"/>
        </c:manualLayout>
      </c:layout>
      <c:overlay val="0"/>
      <c:spPr>
        <a:solidFill>
          <a:srgbClr val="EEECE1"/>
        </a:solidFill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Renal replacement- Acute renal failure (%)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n=640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n=53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n= 113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n=242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High HCT
High DO2</c:v>
                </c:pt>
                <c:pt idx="1">
                  <c:v>Low HCT
High DO2</c:v>
                </c:pt>
                <c:pt idx="2">
                  <c:v>High HCT
Low DO2</c:v>
                </c:pt>
                <c:pt idx="3">
                  <c:v>Low HCT
Low DO2</c:v>
                </c:pt>
              </c:strCache>
            </c:strRef>
          </c:cat>
          <c:val>
            <c:numRef>
              <c:f>Sheet1!$B$2:$E$2</c:f>
              <c:numCache>
                <c:formatCode>0.00%</c:formatCode>
                <c:ptCount val="4"/>
                <c:pt idx="0">
                  <c:v>1.0999999999999999E-2</c:v>
                </c:pt>
                <c:pt idx="1">
                  <c:v>1.9000000000000197E-2</c:v>
                </c:pt>
                <c:pt idx="2">
                  <c:v>4.4000000000000421E-2</c:v>
                </c:pt>
                <c:pt idx="3">
                  <c:v>6.200000000000052E-2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63936"/>
        <c:axId val="42665472"/>
      </c:barChart>
      <c:catAx>
        <c:axId val="42663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2665472"/>
        <c:crosses val="autoZero"/>
        <c:auto val="1"/>
        <c:lblAlgn val="ctr"/>
        <c:lblOffset val="100"/>
        <c:noMultiLvlLbl val="0"/>
      </c:catAx>
      <c:valAx>
        <c:axId val="4266547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26639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1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Sheet2!$A$86</c:f>
              <c:strCache>
                <c:ptCount val="1"/>
                <c:pt idx="0">
                  <c:v>New AKI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Sheet2!$B$85:$E$85</c:f>
              <c:strCache>
                <c:ptCount val="4"/>
                <c:pt idx="0">
                  <c:v>Control</c:v>
                </c:pt>
                <c:pt idx="1">
                  <c:v>GDP</c:v>
                </c:pt>
                <c:pt idx="2">
                  <c:v>Control tx</c:v>
                </c:pt>
                <c:pt idx="3">
                  <c:v>GDP tx</c:v>
                </c:pt>
              </c:strCache>
            </c:strRef>
          </c:cat>
          <c:val>
            <c:numRef>
              <c:f>Sheet2!$B$86:$E$86</c:f>
              <c:numCache>
                <c:formatCode>General</c:formatCode>
                <c:ptCount val="4"/>
                <c:pt idx="0">
                  <c:v>25</c:v>
                </c:pt>
                <c:pt idx="1">
                  <c:v>9</c:v>
                </c:pt>
                <c:pt idx="2">
                  <c:v>45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83968"/>
        <c:axId val="48885760"/>
      </c:barChart>
      <c:catAx>
        <c:axId val="4888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885760"/>
        <c:crosses val="autoZero"/>
        <c:auto val="1"/>
        <c:lblAlgn val="ctr"/>
        <c:lblOffset val="100"/>
        <c:noMultiLvlLbl val="0"/>
      </c:catAx>
      <c:valAx>
        <c:axId val="4888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88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>
                <a:solidFill>
                  <a:schemeClr val="accent5"/>
                </a:solidFill>
              </a:rPr>
              <a:t>PRBC Utilization Rate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24941774741392653"/>
          <c:y val="4.961692242707883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PRBC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2013 Q3</c:v>
                </c:pt>
                <c:pt idx="1">
                  <c:v>2013 Q4</c:v>
                </c:pt>
                <c:pt idx="2">
                  <c:v>2014 Q1</c:v>
                </c:pt>
                <c:pt idx="3">
                  <c:v>2014 Q2</c:v>
                </c:pt>
                <c:pt idx="4">
                  <c:v>2014 Q3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46.2</c:v>
                </c:pt>
                <c:pt idx="1">
                  <c:v>32.1</c:v>
                </c:pt>
                <c:pt idx="2">
                  <c:v>28.7</c:v>
                </c:pt>
                <c:pt idx="3">
                  <c:v>25.7</c:v>
                </c:pt>
                <c:pt idx="4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2013 Q3</c:v>
                </c:pt>
                <c:pt idx="1">
                  <c:v>2013 Q4</c:v>
                </c:pt>
                <c:pt idx="2">
                  <c:v>2014 Q1</c:v>
                </c:pt>
                <c:pt idx="3">
                  <c:v>2014 Q2</c:v>
                </c:pt>
                <c:pt idx="4">
                  <c:v>2014 Q3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2013 Q3</c:v>
                </c:pt>
                <c:pt idx="1">
                  <c:v>2013 Q4</c:v>
                </c:pt>
                <c:pt idx="2">
                  <c:v>2014 Q1</c:v>
                </c:pt>
                <c:pt idx="3">
                  <c:v>2014 Q2</c:v>
                </c:pt>
                <c:pt idx="4">
                  <c:v>2014 Q3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12608"/>
        <c:axId val="49814144"/>
      </c:barChart>
      <c:catAx>
        <c:axId val="4981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49814144"/>
        <c:crosses val="autoZero"/>
        <c:auto val="1"/>
        <c:lblAlgn val="ctr"/>
        <c:lblOffset val="100"/>
        <c:noMultiLvlLbl val="0"/>
      </c:catAx>
      <c:valAx>
        <c:axId val="4981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49812608"/>
        <c:crosses val="autoZero"/>
        <c:crossBetween val="between"/>
      </c:valAx>
      <c:spPr>
        <a:noFill/>
        <a:ln w="762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0.46753</cdr:x>
      <cdr:y>0.10665</cdr:y>
    </cdr:from>
    <cdr:to>
      <cdr:x>0.46753</cdr:x>
      <cdr:y>0.8921</cdr:y>
    </cdr:to>
    <cdr:sp macro="" textlink="">
      <cdr:nvSpPr>
        <cdr:cNvPr id="3" name="Connettore 1 2"/>
        <cdr:cNvSpPr/>
      </cdr:nvSpPr>
      <cdr:spPr>
        <a:xfrm xmlns:a="http://schemas.openxmlformats.org/drawingml/2006/main">
          <a:off x="3965575" y="539750"/>
          <a:ext cx="0" cy="3975100"/>
        </a:xfrm>
        <a:prstGeom xmlns:a="http://schemas.openxmlformats.org/drawingml/2006/main" prst="line">
          <a:avLst/>
        </a:prstGeom>
        <a:ln xmlns:a="http://schemas.openxmlformats.org/drawingml/2006/main" w="28575">
          <a:prstDash val="lg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0.75857</cdr:x>
      <cdr:y>0.47766</cdr:y>
    </cdr:from>
    <cdr:to>
      <cdr:x>0.96392</cdr:x>
      <cdr:y>0.60868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36954" y="1055525"/>
          <a:ext cx="876270" cy="2895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i="1" dirty="0">
              <a:solidFill>
                <a:schemeClr val="tx1"/>
              </a:solidFill>
            </a:rPr>
            <a:t>p =</a:t>
          </a:r>
          <a:r>
            <a:rPr lang="en-US" sz="1100" i="1" baseline="0" dirty="0">
              <a:solidFill>
                <a:schemeClr val="tx1"/>
              </a:solidFill>
            </a:rPr>
            <a:t> </a:t>
          </a:r>
          <a:r>
            <a:rPr lang="en-US" sz="1100" i="1" baseline="0" dirty="0" smtClean="0">
              <a:solidFill>
                <a:schemeClr val="tx1"/>
              </a:solidFill>
            </a:rPr>
            <a:t>0.04</a:t>
          </a:r>
          <a:endParaRPr lang="en-US" sz="1100" i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0.30655</cdr:x>
      <cdr:y>0.45984</cdr:y>
    </cdr:from>
    <cdr:to>
      <cdr:x>0.5119</cdr:x>
      <cdr:y>0.59087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308126" y="1016149"/>
          <a:ext cx="876270" cy="2895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i="1" dirty="0">
              <a:solidFill>
                <a:schemeClr val="tx1"/>
              </a:solidFill>
            </a:rPr>
            <a:t>p =</a:t>
          </a:r>
          <a:r>
            <a:rPr lang="en-US" sz="1100" i="1" baseline="0" dirty="0">
              <a:solidFill>
                <a:schemeClr val="tx1"/>
              </a:solidFill>
            </a:rPr>
            <a:t> </a:t>
          </a:r>
          <a:r>
            <a:rPr lang="en-US" sz="1100" i="1" baseline="0" dirty="0" smtClean="0">
              <a:solidFill>
                <a:schemeClr val="tx1"/>
              </a:solidFill>
            </a:rPr>
            <a:t>0.001</a:t>
          </a:r>
          <a:endParaRPr lang="en-US" sz="1100" i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411D5-826D-6E4D-92AE-09324765AF95}" type="datetimeFigureOut">
              <a:rPr lang="it-IT" smtClean="0"/>
              <a:t>07/11/2015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3C6A0-3C56-2C49-A82F-D0FC9F5B84E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8317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/>
              </a:defRPr>
            </a:lvl1pPr>
          </a:lstStyle>
          <a:p>
            <a:fld id="{1CA35A20-E29B-954D-9200-D67274DE94B0}" type="datetimeFigureOut">
              <a:rPr lang="en-US" smtClean="0"/>
              <a:pPr/>
              <a:t>11/7/2015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/>
              </a:defRPr>
            </a:lvl1pPr>
          </a:lstStyle>
          <a:p>
            <a:fld id="{2057F8A0-FA95-104F-B3C5-34528AF71F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830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00827" rtl="0" eaLnBrk="1" latinLnBrk="0" hangingPunct="1">
      <a:defRPr sz="1100" kern="1200">
        <a:solidFill>
          <a:schemeClr val="tx1"/>
        </a:solidFill>
        <a:latin typeface="Verdana"/>
        <a:ea typeface="+mn-ea"/>
        <a:cs typeface="+mn-cs"/>
      </a:defRPr>
    </a:lvl1pPr>
    <a:lvl2pPr marL="400827" algn="l" defTabSz="400827" rtl="0" eaLnBrk="1" latinLnBrk="0" hangingPunct="1">
      <a:defRPr sz="1100" kern="1200">
        <a:solidFill>
          <a:schemeClr val="tx1"/>
        </a:solidFill>
        <a:latin typeface="Verdana"/>
        <a:ea typeface="+mn-ea"/>
        <a:cs typeface="+mn-cs"/>
      </a:defRPr>
    </a:lvl2pPr>
    <a:lvl3pPr marL="801654" algn="l" defTabSz="400827" rtl="0" eaLnBrk="1" latinLnBrk="0" hangingPunct="1">
      <a:defRPr sz="1100" kern="1200">
        <a:solidFill>
          <a:schemeClr val="tx1"/>
        </a:solidFill>
        <a:latin typeface="Verdana"/>
        <a:ea typeface="+mn-ea"/>
        <a:cs typeface="+mn-cs"/>
      </a:defRPr>
    </a:lvl3pPr>
    <a:lvl4pPr marL="1202482" algn="l" defTabSz="400827" rtl="0" eaLnBrk="1" latinLnBrk="0" hangingPunct="1">
      <a:defRPr sz="1100" kern="1200">
        <a:solidFill>
          <a:schemeClr val="tx1"/>
        </a:solidFill>
        <a:latin typeface="Verdana"/>
        <a:ea typeface="+mn-ea"/>
        <a:cs typeface="+mn-cs"/>
      </a:defRPr>
    </a:lvl4pPr>
    <a:lvl5pPr marL="1603309" algn="l" defTabSz="400827" rtl="0" eaLnBrk="1" latinLnBrk="0" hangingPunct="1">
      <a:defRPr sz="1100" kern="1200">
        <a:solidFill>
          <a:schemeClr val="tx1"/>
        </a:solidFill>
        <a:latin typeface="Verdana"/>
        <a:ea typeface="+mn-ea"/>
        <a:cs typeface="+mn-cs"/>
      </a:defRPr>
    </a:lvl5pPr>
    <a:lvl6pPr marL="2004136" algn="l" defTabSz="4008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4963" algn="l" defTabSz="4008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5791" algn="l" defTabSz="4008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6618" algn="l" defTabSz="40082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699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CDC6EB-4AA5-4E54-8C2B-BF2B4262D49C}" type="slidenum">
              <a:rPr lang="en-AU">
                <a:solidFill>
                  <a:srgbClr val="000000"/>
                </a:solidFill>
              </a:rPr>
              <a:pPr/>
              <a:t>2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7408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8DE17C-05A8-4B8D-94DC-A34AE4D0C11B}" type="slidenum">
              <a:rPr lang="en-AU">
                <a:solidFill>
                  <a:srgbClr val="000000"/>
                </a:solidFill>
              </a:rPr>
              <a:pPr/>
              <a:t>3</a:t>
            </a:fld>
            <a:endParaRPr lang="en-A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" y="1"/>
            <a:ext cx="9117898" cy="6876415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4478971" y="1859894"/>
            <a:ext cx="4330940" cy="2088783"/>
          </a:xfrm>
          <a:prstGeom prst="rect">
            <a:avLst/>
          </a:prstGeom>
          <a:solidFill>
            <a:srgbClr val="6D2077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Presentation Title here</a:t>
            </a:r>
            <a:endParaRPr lang="en-US" noProof="0"/>
          </a:p>
        </p:txBody>
      </p:sp>
      <p:pic>
        <p:nvPicPr>
          <p:cNvPr id="7" name="Immagin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251" y="2066773"/>
            <a:ext cx="2160000" cy="62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5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0850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" y="0"/>
            <a:ext cx="9130562" cy="68764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/>
            </a:lvl1pPr>
          </a:lstStyle>
          <a:p>
            <a:r>
              <a:rPr lang="en-US" noProof="0" smtClean="0"/>
              <a:t>Section Title here</a:t>
            </a:r>
            <a:endParaRPr lang="en-US" noProof="0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85" y="6432659"/>
            <a:ext cx="923926" cy="170711"/>
          </a:xfrm>
          <a:prstGeom prst="rect">
            <a:avLst/>
          </a:prstGeom>
        </p:spPr>
      </p:pic>
      <p:sp>
        <p:nvSpPr>
          <p:cNvPr id="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4651447" y="3345718"/>
            <a:ext cx="4158463" cy="12954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 sz="1800"/>
            </a:lvl1pPr>
          </a:lstStyle>
          <a:p>
            <a:pPr marL="0" marR="0" lvl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/>
            </a:pPr>
            <a:r>
              <a:rPr lang="en-US" sz="1600" noProof="0" smtClean="0">
                <a:solidFill>
                  <a:srgbClr val="000000"/>
                </a:solidFill>
              </a:rPr>
              <a:t>Section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95711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70329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Segnaposto contenuto 5"/>
          <p:cNvSpPr>
            <a:spLocks noGrp="1"/>
          </p:cNvSpPr>
          <p:nvPr>
            <p:ph sz="quarter" idx="12" hasCustomPrompt="1"/>
          </p:nvPr>
        </p:nvSpPr>
        <p:spPr>
          <a:xfrm>
            <a:off x="357188" y="1860550"/>
            <a:ext cx="845272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4429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contenuto 5"/>
          <p:cNvSpPr>
            <a:spLocks noGrp="1"/>
          </p:cNvSpPr>
          <p:nvPr>
            <p:ph sz="quarter" idx="15" hasCustomPrompt="1"/>
          </p:nvPr>
        </p:nvSpPr>
        <p:spPr>
          <a:xfrm>
            <a:off x="357188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11" name="Segnaposto contenuto 5"/>
          <p:cNvSpPr>
            <a:spLocks noGrp="1"/>
          </p:cNvSpPr>
          <p:nvPr>
            <p:ph sz="quarter" idx="16" hasCustomPrompt="1"/>
          </p:nvPr>
        </p:nvSpPr>
        <p:spPr>
          <a:xfrm>
            <a:off x="4697864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20102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testo 5"/>
          <p:cNvSpPr>
            <a:spLocks noGrp="1"/>
          </p:cNvSpPr>
          <p:nvPr>
            <p:ph type="body" sz="quarter" idx="13" hasCustomPrompt="1"/>
          </p:nvPr>
        </p:nvSpPr>
        <p:spPr>
          <a:xfrm>
            <a:off x="356473" y="5589241"/>
            <a:ext cx="8453437" cy="5835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800" baseline="0">
                <a:solidFill>
                  <a:srgbClr val="000000"/>
                </a:solidFill>
              </a:defRPr>
            </a:lvl1pPr>
            <a:lvl2pPr marL="400827" indent="0">
              <a:buNone/>
              <a:defRPr sz="800">
                <a:solidFill>
                  <a:srgbClr val="000000"/>
                </a:solidFill>
              </a:defRPr>
            </a:lvl2pPr>
            <a:lvl3pPr marL="801654" indent="0">
              <a:buNone/>
              <a:defRPr sz="800">
                <a:solidFill>
                  <a:srgbClr val="000000"/>
                </a:solidFill>
              </a:defRPr>
            </a:lvl3pPr>
            <a:lvl4pPr marL="1202481" indent="0">
              <a:buNone/>
              <a:defRPr sz="800">
                <a:solidFill>
                  <a:srgbClr val="000000"/>
                </a:solidFill>
              </a:defRPr>
            </a:lvl4pPr>
            <a:lvl5pPr marL="1603309" indent="0">
              <a:buNone/>
              <a:defRPr sz="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 smtClean="0"/>
              <a:t>Click to insert text</a:t>
            </a:r>
          </a:p>
        </p:txBody>
      </p:sp>
      <p:sp>
        <p:nvSpPr>
          <p:cNvPr id="11" name="Segnaposto immagine 8"/>
          <p:cNvSpPr>
            <a:spLocks noGrp="1"/>
          </p:cNvSpPr>
          <p:nvPr>
            <p:ph type="pic" sz="quarter" idx="14" hasCustomPrompt="1"/>
          </p:nvPr>
        </p:nvSpPr>
        <p:spPr>
          <a:xfrm>
            <a:off x="357188" y="1797050"/>
            <a:ext cx="8452722" cy="3590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 noProof="0" smtClean="0"/>
              <a:t>Image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7706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" y="0"/>
            <a:ext cx="9130562" cy="68764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/>
            </a:lvl1pPr>
          </a:lstStyle>
          <a:p>
            <a:r>
              <a:rPr lang="en-US" noProof="0" smtClean="0"/>
              <a:t>Section Title here</a:t>
            </a:r>
            <a:endParaRPr lang="en-US" noProof="0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85" y="6432659"/>
            <a:ext cx="923926" cy="170711"/>
          </a:xfrm>
          <a:prstGeom prst="rect">
            <a:avLst/>
          </a:prstGeom>
        </p:spPr>
      </p:pic>
      <p:sp>
        <p:nvSpPr>
          <p:cNvPr id="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4651447" y="3345718"/>
            <a:ext cx="4158463" cy="12954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 sz="1800"/>
            </a:lvl1pPr>
          </a:lstStyle>
          <a:p>
            <a:pPr marL="0" marR="0" lvl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/>
            </a:pPr>
            <a:r>
              <a:rPr lang="en-US" sz="1600" noProof="0" smtClean="0">
                <a:solidFill>
                  <a:srgbClr val="000000"/>
                </a:solidFill>
              </a:rPr>
              <a:t>Section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36691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16140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Segnaposto contenuto 5"/>
          <p:cNvSpPr>
            <a:spLocks noGrp="1"/>
          </p:cNvSpPr>
          <p:nvPr>
            <p:ph sz="quarter" idx="12" hasCustomPrompt="1"/>
          </p:nvPr>
        </p:nvSpPr>
        <p:spPr>
          <a:xfrm>
            <a:off x="357188" y="1860550"/>
            <a:ext cx="845272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80555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contenuto 5"/>
          <p:cNvSpPr>
            <a:spLocks noGrp="1"/>
          </p:cNvSpPr>
          <p:nvPr>
            <p:ph sz="quarter" idx="15" hasCustomPrompt="1"/>
          </p:nvPr>
        </p:nvSpPr>
        <p:spPr>
          <a:xfrm>
            <a:off x="357188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11" name="Segnaposto contenuto 5"/>
          <p:cNvSpPr>
            <a:spLocks noGrp="1"/>
          </p:cNvSpPr>
          <p:nvPr>
            <p:ph sz="quarter" idx="16" hasCustomPrompt="1"/>
          </p:nvPr>
        </p:nvSpPr>
        <p:spPr>
          <a:xfrm>
            <a:off x="4697864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3570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46" y="0"/>
            <a:ext cx="9180000" cy="6923250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Presentation Title here</a:t>
            </a:r>
            <a:endParaRPr lang="en-US" noProof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251" y="2066773"/>
            <a:ext cx="2160000" cy="62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46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Segnaposto testo 5"/>
          <p:cNvSpPr>
            <a:spLocks noGrp="1"/>
          </p:cNvSpPr>
          <p:nvPr>
            <p:ph type="body" sz="quarter" idx="13" hasCustomPrompt="1"/>
          </p:nvPr>
        </p:nvSpPr>
        <p:spPr>
          <a:xfrm>
            <a:off x="356473" y="5589241"/>
            <a:ext cx="8453437" cy="5835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800" baseline="0">
                <a:solidFill>
                  <a:srgbClr val="000000"/>
                </a:solidFill>
              </a:defRPr>
            </a:lvl1pPr>
            <a:lvl2pPr marL="400827" indent="0">
              <a:buNone/>
              <a:defRPr sz="800">
                <a:solidFill>
                  <a:srgbClr val="000000"/>
                </a:solidFill>
              </a:defRPr>
            </a:lvl2pPr>
            <a:lvl3pPr marL="801654" indent="0">
              <a:buNone/>
              <a:defRPr sz="800">
                <a:solidFill>
                  <a:srgbClr val="000000"/>
                </a:solidFill>
              </a:defRPr>
            </a:lvl3pPr>
            <a:lvl4pPr marL="1202481" indent="0">
              <a:buNone/>
              <a:defRPr sz="800">
                <a:solidFill>
                  <a:srgbClr val="000000"/>
                </a:solidFill>
              </a:defRPr>
            </a:lvl4pPr>
            <a:lvl5pPr marL="1603309" indent="0">
              <a:buNone/>
              <a:defRPr sz="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 smtClean="0"/>
              <a:t>Click to insert text</a:t>
            </a:r>
          </a:p>
        </p:txBody>
      </p:sp>
      <p:sp>
        <p:nvSpPr>
          <p:cNvPr id="12" name="Segnaposto immagine 8"/>
          <p:cNvSpPr>
            <a:spLocks noGrp="1"/>
          </p:cNvSpPr>
          <p:nvPr>
            <p:ph type="pic" sz="quarter" idx="14" hasCustomPrompt="1"/>
          </p:nvPr>
        </p:nvSpPr>
        <p:spPr>
          <a:xfrm>
            <a:off x="357188" y="1797050"/>
            <a:ext cx="8452722" cy="3590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 noProof="0" smtClean="0"/>
              <a:t>Image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98349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215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8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/>
          <a:lstStyle>
            <a:lvl1pPr>
              <a:buClr>
                <a:srgbClr val="2EADC5"/>
              </a:buClr>
              <a:defRPr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926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EADC5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3357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" y="0"/>
            <a:ext cx="9130562" cy="68764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/>
            </a:lvl1pPr>
          </a:lstStyle>
          <a:p>
            <a:r>
              <a:rPr lang="en-US" noProof="0" smtClean="0"/>
              <a:t>Section Title here</a:t>
            </a:r>
            <a:endParaRPr lang="en-US" noProof="0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85" y="6432659"/>
            <a:ext cx="923926" cy="170711"/>
          </a:xfrm>
          <a:prstGeom prst="rect">
            <a:avLst/>
          </a:prstGeom>
        </p:spPr>
      </p:pic>
      <p:sp>
        <p:nvSpPr>
          <p:cNvPr id="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4651447" y="3345718"/>
            <a:ext cx="4158463" cy="12954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 sz="1800"/>
            </a:lvl1pPr>
          </a:lstStyle>
          <a:p>
            <a:pPr marL="0" marR="0" lvl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/>
            </a:pPr>
            <a:r>
              <a:rPr lang="en-US" sz="1600" noProof="0" smtClean="0">
                <a:solidFill>
                  <a:srgbClr val="000000"/>
                </a:solidFill>
              </a:rPr>
              <a:t>Section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32789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28380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Segnaposto contenuto 5"/>
          <p:cNvSpPr>
            <a:spLocks noGrp="1"/>
          </p:cNvSpPr>
          <p:nvPr>
            <p:ph sz="quarter" idx="12" hasCustomPrompt="1"/>
          </p:nvPr>
        </p:nvSpPr>
        <p:spPr>
          <a:xfrm>
            <a:off x="357188" y="1860550"/>
            <a:ext cx="845272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496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contenuto 5"/>
          <p:cNvSpPr>
            <a:spLocks noGrp="1"/>
          </p:cNvSpPr>
          <p:nvPr>
            <p:ph sz="quarter" idx="15" hasCustomPrompt="1"/>
          </p:nvPr>
        </p:nvSpPr>
        <p:spPr>
          <a:xfrm>
            <a:off x="357188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11" name="Segnaposto contenuto 5"/>
          <p:cNvSpPr>
            <a:spLocks noGrp="1"/>
          </p:cNvSpPr>
          <p:nvPr>
            <p:ph sz="quarter" idx="16" hasCustomPrompt="1"/>
          </p:nvPr>
        </p:nvSpPr>
        <p:spPr>
          <a:xfrm>
            <a:off x="4697864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42552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Segnaposto testo 5"/>
          <p:cNvSpPr>
            <a:spLocks noGrp="1"/>
          </p:cNvSpPr>
          <p:nvPr>
            <p:ph type="body" sz="quarter" idx="13" hasCustomPrompt="1"/>
          </p:nvPr>
        </p:nvSpPr>
        <p:spPr>
          <a:xfrm>
            <a:off x="356473" y="5589241"/>
            <a:ext cx="8453437" cy="5835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800" baseline="0">
                <a:solidFill>
                  <a:srgbClr val="000000"/>
                </a:solidFill>
              </a:defRPr>
            </a:lvl1pPr>
            <a:lvl2pPr marL="400827" indent="0">
              <a:buNone/>
              <a:defRPr sz="800">
                <a:solidFill>
                  <a:srgbClr val="000000"/>
                </a:solidFill>
              </a:defRPr>
            </a:lvl2pPr>
            <a:lvl3pPr marL="801654" indent="0">
              <a:buNone/>
              <a:defRPr sz="800">
                <a:solidFill>
                  <a:srgbClr val="000000"/>
                </a:solidFill>
              </a:defRPr>
            </a:lvl3pPr>
            <a:lvl4pPr marL="1202481" indent="0">
              <a:buNone/>
              <a:defRPr sz="800">
                <a:solidFill>
                  <a:srgbClr val="000000"/>
                </a:solidFill>
              </a:defRPr>
            </a:lvl4pPr>
            <a:lvl5pPr marL="1603309" indent="0">
              <a:buNone/>
              <a:defRPr sz="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 smtClean="0"/>
              <a:t>Click to insert text</a:t>
            </a:r>
          </a:p>
        </p:txBody>
      </p:sp>
      <p:sp>
        <p:nvSpPr>
          <p:cNvPr id="8" name="Segnaposto immagine 8"/>
          <p:cNvSpPr>
            <a:spLocks noGrp="1"/>
          </p:cNvSpPr>
          <p:nvPr>
            <p:ph type="pic" sz="quarter" idx="14" hasCustomPrompt="1"/>
          </p:nvPr>
        </p:nvSpPr>
        <p:spPr>
          <a:xfrm>
            <a:off x="357188" y="1797050"/>
            <a:ext cx="8452722" cy="3590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 noProof="0" smtClean="0"/>
              <a:t>Image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1705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" y="1"/>
            <a:ext cx="9117897" cy="687641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651448" y="1859894"/>
            <a:ext cx="4158463" cy="1312866"/>
          </a:xfrm>
        </p:spPr>
        <p:txBody>
          <a:bodyPr/>
          <a:lstStyle>
            <a:lvl1pPr>
              <a:defRPr sz="2500"/>
            </a:lvl1pPr>
          </a:lstStyle>
          <a:p>
            <a:r>
              <a:rPr lang="en-US" noProof="0" smtClean="0"/>
              <a:t>Section Title here</a:t>
            </a:r>
            <a:endParaRPr lang="en-US" noProof="0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985" y="6432659"/>
            <a:ext cx="923926" cy="170711"/>
          </a:xfrm>
          <a:prstGeom prst="rect">
            <a:avLst/>
          </a:prstGeom>
        </p:spPr>
      </p:pic>
      <p:sp>
        <p:nvSpPr>
          <p:cNvPr id="16" name="Segnaposto tes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4651447" y="3345718"/>
            <a:ext cx="4158463" cy="1295400"/>
          </a:xfrm>
        </p:spPr>
        <p:txBody>
          <a:bodyPr lIns="0" tIns="0" rIns="0" bIns="0"/>
          <a:lstStyle>
            <a:lvl1pPr marL="0" marR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 sz="1800"/>
            </a:lvl1pPr>
          </a:lstStyle>
          <a:p>
            <a:pPr marL="0" marR="0" lvl="0" indent="0" algn="l" defTabSz="40082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60066"/>
              </a:buClr>
              <a:buSzTx/>
              <a:buFont typeface="Arial"/>
              <a:buNone/>
              <a:tabLst/>
              <a:defRPr/>
            </a:pPr>
            <a:r>
              <a:rPr lang="en-US" sz="1600" noProof="0" smtClean="0">
                <a:solidFill>
                  <a:srgbClr val="000000"/>
                </a:solidFill>
              </a:rPr>
              <a:t>Section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596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3044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12" hasCustomPrompt="1"/>
          </p:nvPr>
        </p:nvSpPr>
        <p:spPr>
          <a:xfrm>
            <a:off x="357188" y="1860550"/>
            <a:ext cx="845272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Footer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6174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46279" y="6441889"/>
            <a:ext cx="2895600" cy="170334"/>
          </a:xfr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11" name="Segnaposto contenuto 5"/>
          <p:cNvSpPr>
            <a:spLocks noGrp="1"/>
          </p:cNvSpPr>
          <p:nvPr>
            <p:ph sz="quarter" idx="15" hasCustomPrompt="1"/>
          </p:nvPr>
        </p:nvSpPr>
        <p:spPr>
          <a:xfrm>
            <a:off x="357188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12" name="Segnaposto contenuto 5"/>
          <p:cNvSpPr>
            <a:spLocks noGrp="1"/>
          </p:cNvSpPr>
          <p:nvPr>
            <p:ph sz="quarter" idx="16" hasCustomPrompt="1"/>
          </p:nvPr>
        </p:nvSpPr>
        <p:spPr>
          <a:xfrm>
            <a:off x="4697864" y="1860550"/>
            <a:ext cx="4106862" cy="4325938"/>
          </a:xfrm>
        </p:spPr>
        <p:txBody>
          <a:bodyPr/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918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46279" y="6441889"/>
            <a:ext cx="2895600" cy="170334"/>
          </a:xfr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8" name="Segnaposto testo 5"/>
          <p:cNvSpPr>
            <a:spLocks noGrp="1"/>
          </p:cNvSpPr>
          <p:nvPr>
            <p:ph type="body" sz="quarter" idx="13" hasCustomPrompt="1"/>
          </p:nvPr>
        </p:nvSpPr>
        <p:spPr>
          <a:xfrm>
            <a:off x="356473" y="5589241"/>
            <a:ext cx="8453437" cy="5835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800" baseline="0">
                <a:solidFill>
                  <a:srgbClr val="000000"/>
                </a:solidFill>
              </a:defRPr>
            </a:lvl1pPr>
            <a:lvl2pPr marL="400827" indent="0">
              <a:buNone/>
              <a:defRPr sz="800">
                <a:solidFill>
                  <a:srgbClr val="000000"/>
                </a:solidFill>
              </a:defRPr>
            </a:lvl2pPr>
            <a:lvl3pPr marL="801654" indent="0">
              <a:buNone/>
              <a:defRPr sz="800">
                <a:solidFill>
                  <a:srgbClr val="000000"/>
                </a:solidFill>
              </a:defRPr>
            </a:lvl3pPr>
            <a:lvl4pPr marL="1202481" indent="0">
              <a:buNone/>
              <a:defRPr sz="800">
                <a:solidFill>
                  <a:srgbClr val="000000"/>
                </a:solidFill>
              </a:defRPr>
            </a:lvl4pPr>
            <a:lvl5pPr marL="1603309" indent="0">
              <a:buNone/>
              <a:defRPr sz="8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noProof="0" smtClean="0"/>
              <a:t>Click to insert text</a:t>
            </a:r>
          </a:p>
        </p:txBody>
      </p:sp>
      <p:sp>
        <p:nvSpPr>
          <p:cNvPr id="11" name="Segnaposto immagine 8"/>
          <p:cNvSpPr>
            <a:spLocks noGrp="1"/>
          </p:cNvSpPr>
          <p:nvPr>
            <p:ph type="pic" sz="quarter" idx="14" hasCustomPrompt="1"/>
          </p:nvPr>
        </p:nvSpPr>
        <p:spPr>
          <a:xfrm>
            <a:off x="357188" y="1797050"/>
            <a:ext cx="8452722" cy="3590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 noProof="0" smtClean="0"/>
              <a:t>Image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31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 userDrawn="1"/>
        </p:nvSpPr>
        <p:spPr>
          <a:xfrm>
            <a:off x="356992" y="2204864"/>
            <a:ext cx="1170438" cy="1044751"/>
          </a:xfrm>
          <a:prstGeom prst="rect">
            <a:avLst/>
          </a:prstGeom>
          <a:solidFill>
            <a:srgbClr val="580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latin typeface="Verdana"/>
            </a:endParaRPr>
          </a:p>
        </p:txBody>
      </p:sp>
      <p:sp>
        <p:nvSpPr>
          <p:cNvPr id="8" name="Rectangle 11"/>
          <p:cNvSpPr/>
          <p:nvPr userDrawn="1"/>
        </p:nvSpPr>
        <p:spPr>
          <a:xfrm>
            <a:off x="1813489" y="2204864"/>
            <a:ext cx="1170438" cy="1044751"/>
          </a:xfrm>
          <a:prstGeom prst="rect">
            <a:avLst/>
          </a:prstGeom>
          <a:solidFill>
            <a:srgbClr val="FC43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latin typeface="Verdana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smtClean="0"/>
              <a:t>Colors</a:t>
            </a:r>
            <a:endParaRPr lang="en-US" noProof="0"/>
          </a:p>
        </p:txBody>
      </p:sp>
      <p:sp>
        <p:nvSpPr>
          <p:cNvPr id="22" name="CasellaDiTesto 15"/>
          <p:cNvSpPr txBox="1"/>
          <p:nvPr userDrawn="1"/>
        </p:nvSpPr>
        <p:spPr>
          <a:xfrm>
            <a:off x="356992" y="3247925"/>
            <a:ext cx="991757" cy="41363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PANTONE 259 C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R: 109; G: 32; B: 119.</a:t>
            </a:r>
            <a:b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</a:br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C: 70; M: 100; Y: 5; K: 5. HEX: #6d2077 </a:t>
            </a:r>
            <a:endParaRPr lang="en-US" sz="500" noProof="0">
              <a:effectLst/>
              <a:latin typeface="Verdana"/>
              <a:cs typeface="Verdana"/>
            </a:endParaRPr>
          </a:p>
        </p:txBody>
      </p:sp>
      <p:sp>
        <p:nvSpPr>
          <p:cNvPr id="24" name="CasellaDiTesto 15"/>
          <p:cNvSpPr txBox="1"/>
          <p:nvPr userDrawn="1"/>
        </p:nvSpPr>
        <p:spPr>
          <a:xfrm>
            <a:off x="1816294" y="3249615"/>
            <a:ext cx="991757" cy="41363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PANTONE 171 C </a:t>
            </a:r>
          </a:p>
          <a:p>
            <a: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R:255;</a:t>
            </a:r>
            <a:r>
              <a:rPr lang="en-US" sz="50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 </a:t>
            </a:r>
            <a: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G: 92; B: 57.</a:t>
            </a:r>
            <a:b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</a:br>
            <a: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C: 0; M: 70; Y: 70; K: 0</a:t>
            </a:r>
            <a:r>
              <a:rPr lang="en-US" sz="500" kern="1200" noProof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.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HEX</a:t>
            </a:r>
            <a:r>
              <a:rPr lang="en-US" sz="5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Verdana"/>
              </a:rPr>
              <a:t>: #ff5c39 </a:t>
            </a:r>
            <a:endParaRPr lang="en-US" sz="500" noProof="0" dirty="0">
              <a:effectLst/>
              <a:latin typeface="+mn-lt"/>
              <a:cs typeface="Verdana"/>
            </a:endParaRPr>
          </a:p>
        </p:txBody>
      </p:sp>
      <p:sp>
        <p:nvSpPr>
          <p:cNvPr id="19" name="CasellaDiTesto 15"/>
          <p:cNvSpPr txBox="1"/>
          <p:nvPr userDrawn="1"/>
        </p:nvSpPr>
        <p:spPr>
          <a:xfrm>
            <a:off x="357177" y="1844824"/>
            <a:ext cx="2689236" cy="19897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8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MASTER BRAND</a:t>
            </a:r>
            <a:endParaRPr lang="en-US" sz="800" noProof="0">
              <a:effectLst/>
              <a:latin typeface="Verdana"/>
              <a:cs typeface="Verdana"/>
            </a:endParaRPr>
          </a:p>
        </p:txBody>
      </p:sp>
      <p:sp>
        <p:nvSpPr>
          <p:cNvPr id="27" name="CasellaDiTesto 15"/>
          <p:cNvSpPr txBox="1"/>
          <p:nvPr userDrawn="1"/>
        </p:nvSpPr>
        <p:spPr>
          <a:xfrm>
            <a:off x="357177" y="4205793"/>
            <a:ext cx="1366670" cy="198974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800" kern="1200" noProof="0" smtClean="0">
                <a:solidFill>
                  <a:srgbClr val="FB7B18"/>
                </a:solidFill>
                <a:effectLst/>
                <a:latin typeface="Verdana"/>
                <a:ea typeface="+mn-ea"/>
                <a:cs typeface="Verdana"/>
              </a:rPr>
              <a:t>Cardiac Rhythm </a:t>
            </a:r>
          </a:p>
          <a:p>
            <a:r>
              <a:rPr lang="en-US" sz="800" kern="1200" noProof="0" smtClean="0">
                <a:solidFill>
                  <a:srgbClr val="FB7B18"/>
                </a:solidFill>
                <a:effectLst/>
                <a:latin typeface="Verdana"/>
                <a:ea typeface="+mn-ea"/>
                <a:cs typeface="Verdana"/>
              </a:rPr>
              <a:t>Management </a:t>
            </a:r>
            <a:endParaRPr lang="en-US" sz="800" noProof="0">
              <a:solidFill>
                <a:srgbClr val="FB7B18"/>
              </a:solidFill>
              <a:latin typeface="Verdana"/>
              <a:cs typeface="Verdana"/>
            </a:endParaRPr>
          </a:p>
        </p:txBody>
      </p:sp>
      <p:sp>
        <p:nvSpPr>
          <p:cNvPr id="28" name="CasellaDiTesto 15"/>
          <p:cNvSpPr txBox="1"/>
          <p:nvPr userDrawn="1"/>
        </p:nvSpPr>
        <p:spPr>
          <a:xfrm>
            <a:off x="3278489" y="4149080"/>
            <a:ext cx="1249373" cy="13611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800" kern="1200" noProof="0" smtClean="0">
                <a:solidFill>
                  <a:srgbClr val="9E007B"/>
                </a:solidFill>
                <a:effectLst/>
                <a:latin typeface="Verdana"/>
                <a:ea typeface="+mn-ea"/>
                <a:cs typeface="Verdana"/>
              </a:rPr>
              <a:t>Neuromodulation </a:t>
            </a:r>
            <a:endParaRPr lang="en-US" sz="800" noProof="0">
              <a:solidFill>
                <a:srgbClr val="9E007B"/>
              </a:solidFill>
              <a:latin typeface="Verdana"/>
              <a:cs typeface="Verdana"/>
            </a:endParaRPr>
          </a:p>
        </p:txBody>
      </p:sp>
      <p:sp>
        <p:nvSpPr>
          <p:cNvPr id="31" name="Rectangle 12"/>
          <p:cNvSpPr/>
          <p:nvPr userDrawn="1"/>
        </p:nvSpPr>
        <p:spPr>
          <a:xfrm>
            <a:off x="360829" y="4477945"/>
            <a:ext cx="1170438" cy="1044751"/>
          </a:xfrm>
          <a:prstGeom prst="rect">
            <a:avLst/>
          </a:prstGeom>
          <a:solidFill>
            <a:srgbClr val="FB7B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latin typeface="Verdana"/>
            </a:endParaRPr>
          </a:p>
        </p:txBody>
      </p:sp>
      <p:sp>
        <p:nvSpPr>
          <p:cNvPr id="32" name="CasellaDiTesto 15"/>
          <p:cNvSpPr txBox="1"/>
          <p:nvPr userDrawn="1"/>
        </p:nvSpPr>
        <p:spPr>
          <a:xfrm>
            <a:off x="360828" y="5522696"/>
            <a:ext cx="991757" cy="41363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PANTONE 1495 C</a:t>
            </a:r>
            <a:r>
              <a:rPr lang="en-US" sz="500" kern="1200" baseline="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 </a:t>
            </a:r>
          </a:p>
          <a:p>
            <a:r>
              <a:rPr lang="en-US" sz="500" kern="1200" baseline="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R: </a:t>
            </a:r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255; G: 143; B: 28.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C: 0; M: 46; Y: 78; K: 0.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HEX: #ff8f1c</a:t>
            </a:r>
            <a:endParaRPr lang="en-US" sz="500" noProof="0">
              <a:effectLst/>
              <a:latin typeface="Verdana"/>
              <a:cs typeface="Verdana"/>
            </a:endParaRPr>
          </a:p>
        </p:txBody>
      </p:sp>
      <p:sp>
        <p:nvSpPr>
          <p:cNvPr id="33" name="Rectangle 13"/>
          <p:cNvSpPr/>
          <p:nvPr userDrawn="1"/>
        </p:nvSpPr>
        <p:spPr>
          <a:xfrm>
            <a:off x="3300492" y="4493240"/>
            <a:ext cx="1170438" cy="1044751"/>
          </a:xfrm>
          <a:prstGeom prst="rect">
            <a:avLst/>
          </a:prstGeom>
          <a:solidFill>
            <a:srgbClr val="9E00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latin typeface="Verdana"/>
            </a:endParaRPr>
          </a:p>
        </p:txBody>
      </p:sp>
      <p:sp>
        <p:nvSpPr>
          <p:cNvPr id="34" name="CasellaDiTesto 33"/>
          <p:cNvSpPr txBox="1"/>
          <p:nvPr userDrawn="1"/>
        </p:nvSpPr>
        <p:spPr>
          <a:xfrm>
            <a:off x="3303575" y="5511850"/>
            <a:ext cx="991757" cy="41363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PANTONE 2405 C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R: 176; G: 0; B: 142.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C: 36; M: 100; Y: 0; K: 0.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HEX: #b0008e</a:t>
            </a:r>
            <a:endParaRPr lang="en-US" sz="500" noProof="0">
              <a:effectLst/>
              <a:latin typeface="Verdana"/>
              <a:cs typeface="Verdana"/>
            </a:endParaRPr>
          </a:p>
        </p:txBody>
      </p:sp>
      <p:sp>
        <p:nvSpPr>
          <p:cNvPr id="17" name="CasellaDiTesto 15"/>
          <p:cNvSpPr txBox="1"/>
          <p:nvPr userDrawn="1"/>
        </p:nvSpPr>
        <p:spPr>
          <a:xfrm>
            <a:off x="1803994" y="4156981"/>
            <a:ext cx="1249373" cy="13611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800" kern="1200" noProof="0" smtClean="0">
                <a:solidFill>
                  <a:srgbClr val="15A2A9"/>
                </a:solidFill>
                <a:effectLst/>
                <a:latin typeface="Verdana"/>
                <a:ea typeface="+mn-ea"/>
                <a:cs typeface="Verdana"/>
              </a:rPr>
              <a:t>Cardiac</a:t>
            </a:r>
            <a:r>
              <a:rPr lang="en-US" sz="800" kern="1200" baseline="0" noProof="0" smtClean="0">
                <a:solidFill>
                  <a:srgbClr val="15A2A9"/>
                </a:solidFill>
                <a:effectLst/>
                <a:latin typeface="Verdana"/>
                <a:ea typeface="+mn-ea"/>
                <a:cs typeface="Verdana"/>
              </a:rPr>
              <a:t> Surgery</a:t>
            </a:r>
            <a:endParaRPr lang="en-US" sz="800" noProof="0">
              <a:solidFill>
                <a:srgbClr val="15A2A9"/>
              </a:solidFill>
              <a:effectLst/>
              <a:latin typeface="Verdana"/>
              <a:cs typeface="Verdana"/>
            </a:endParaRPr>
          </a:p>
        </p:txBody>
      </p:sp>
      <p:sp>
        <p:nvSpPr>
          <p:cNvPr id="18" name="Rectangle 16"/>
          <p:cNvSpPr/>
          <p:nvPr userDrawn="1"/>
        </p:nvSpPr>
        <p:spPr>
          <a:xfrm>
            <a:off x="1835318" y="4493240"/>
            <a:ext cx="1170438" cy="1044751"/>
          </a:xfrm>
          <a:prstGeom prst="rect">
            <a:avLst/>
          </a:prstGeom>
          <a:solidFill>
            <a:srgbClr val="15A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lang="en-US" noProof="0">
              <a:solidFill>
                <a:srgbClr val="C2002F"/>
              </a:solidFill>
              <a:latin typeface="Verdana"/>
            </a:endParaRPr>
          </a:p>
        </p:txBody>
      </p:sp>
      <p:sp>
        <p:nvSpPr>
          <p:cNvPr id="20" name="CasellaDiTesto 15"/>
          <p:cNvSpPr txBox="1"/>
          <p:nvPr userDrawn="1"/>
        </p:nvSpPr>
        <p:spPr>
          <a:xfrm>
            <a:off x="1835318" y="5537991"/>
            <a:ext cx="991757" cy="41363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PANTONE 7466 C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R: 0; G: 176; B: 185.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C: 86; M: 0; Y: 32; K: 0. </a:t>
            </a:r>
          </a:p>
          <a:p>
            <a:r>
              <a:rPr lang="en-US" sz="500" kern="1200" noProof="0" smtClean="0">
                <a:solidFill>
                  <a:schemeClr val="tx1"/>
                </a:solidFill>
                <a:effectLst/>
                <a:latin typeface="Verdana"/>
                <a:ea typeface="+mn-ea"/>
                <a:cs typeface="Verdana"/>
              </a:rPr>
              <a:t>HEX: #00b0b9</a:t>
            </a:r>
            <a:endParaRPr lang="en-US" sz="500" noProof="0">
              <a:effectLst/>
              <a:latin typeface="Verdana"/>
              <a:cs typeface="Verdana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1" name="Segnaposto piè di pagina 1"/>
          <p:cNvSpPr>
            <a:spLocks noGrp="1"/>
          </p:cNvSpPr>
          <p:nvPr>
            <p:ph type="ftr" sz="quarter" idx="10"/>
          </p:nvPr>
        </p:nvSpPr>
        <p:spPr>
          <a:xfrm>
            <a:off x="1846279" y="6441889"/>
            <a:ext cx="2895600" cy="170334"/>
          </a:xfrm>
        </p:spPr>
        <p:txBody>
          <a:bodyPr/>
          <a:lstStyle/>
          <a:p>
            <a:r>
              <a:rPr lang="en-US" noProof="0" smtClean="0"/>
              <a:t>Footer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60460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" y="1"/>
            <a:ext cx="9117897" cy="687641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408" y="4746712"/>
            <a:ext cx="1810870" cy="742628"/>
          </a:xfrm>
          <a:prstGeom prst="rect">
            <a:avLst/>
          </a:prstGeom>
        </p:spPr>
      </p:pic>
      <p:sp>
        <p:nvSpPr>
          <p:cNvPr id="6" name="CasellaDiTesto 15"/>
          <p:cNvSpPr txBox="1"/>
          <p:nvPr userDrawn="1"/>
        </p:nvSpPr>
        <p:spPr>
          <a:xfrm>
            <a:off x="7668344" y="5910826"/>
            <a:ext cx="1138583" cy="2749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900" kern="0" spc="0" noProof="0" smtClean="0">
                <a:latin typeface="Verdana"/>
                <a:cs typeface="Verdana"/>
              </a:rPr>
              <a:t>www.livanova.com</a:t>
            </a:r>
            <a:endParaRPr lang="en-US" sz="900" kern="0" spc="0" noProof="0">
              <a:latin typeface="Verdana"/>
              <a:cs typeface="Verdana"/>
            </a:endParaRPr>
          </a:p>
        </p:txBody>
      </p:sp>
      <p:pic>
        <p:nvPicPr>
          <p:cNvPr id="9" name="Immagin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8251" y="2066773"/>
            <a:ext cx="2160000" cy="62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4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57177" y="6751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57178" y="1859894"/>
            <a:ext cx="8454091" cy="43258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67" y="6432659"/>
            <a:ext cx="923926" cy="170711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366419" y="1130107"/>
            <a:ext cx="8444849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8100392" y="6441889"/>
            <a:ext cx="717094" cy="1548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0">
                <a:solidFill>
                  <a:srgbClr val="6D2077"/>
                </a:solidFill>
              </a:defRPr>
            </a:lvl1pPr>
          </a:lstStyle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6105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6" r:id="rId10"/>
  </p:sldLayoutIdLst>
  <p:hf hdr="0" dt="0"/>
  <p:txStyles>
    <p:titleStyle>
      <a:lvl1pPr algn="l" defTabSz="400827" rtl="0" eaLnBrk="1" latinLnBrk="0" hangingPunct="1">
        <a:spcBef>
          <a:spcPct val="0"/>
        </a:spcBef>
        <a:buNone/>
        <a:defRPr sz="1800" kern="1200" baseline="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300620" indent="-300620" algn="l" defTabSz="400827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800" kern="1200">
          <a:solidFill>
            <a:srgbClr val="000000"/>
          </a:solidFill>
          <a:latin typeface="Verdana"/>
          <a:ea typeface="+mn-ea"/>
          <a:cs typeface="Verdana"/>
        </a:defRPr>
      </a:lvl1pPr>
      <a:lvl2pPr marL="651344" indent="-250517" algn="l" defTabSz="40082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600" kern="1200">
          <a:solidFill>
            <a:srgbClr val="000000"/>
          </a:solidFill>
          <a:latin typeface="Verdana"/>
          <a:ea typeface="+mn-ea"/>
          <a:cs typeface="Verdana"/>
        </a:defRPr>
      </a:lvl2pPr>
      <a:lvl3pPr marL="1002068" indent="-200414" algn="l" defTabSz="400827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100" kern="1200">
          <a:solidFill>
            <a:srgbClr val="000000"/>
          </a:solidFill>
          <a:latin typeface="Verdana"/>
          <a:ea typeface="+mn-ea"/>
          <a:cs typeface="Verdana"/>
        </a:defRPr>
      </a:lvl3pPr>
      <a:lvl4pPr marL="1402895" indent="-200414" algn="l" defTabSz="40082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800" kern="1200">
          <a:solidFill>
            <a:srgbClr val="000000"/>
          </a:solidFill>
          <a:latin typeface="Verdana"/>
          <a:ea typeface="+mn-ea"/>
          <a:cs typeface="Verdana"/>
        </a:defRPr>
      </a:lvl4pPr>
      <a:lvl5pPr marL="1803723" indent="-200414" algn="l" defTabSz="400827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Verdana"/>
          <a:ea typeface="+mn-ea"/>
          <a:cs typeface="Verdana"/>
        </a:defRPr>
      </a:lvl5pPr>
      <a:lvl6pPr marL="2204550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57177" y="6751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67" y="6432659"/>
            <a:ext cx="923926" cy="170711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366419" y="1130107"/>
            <a:ext cx="8444849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8100392" y="6441889"/>
            <a:ext cx="717094" cy="1548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0">
                <a:solidFill>
                  <a:srgbClr val="6D2077"/>
                </a:solidFill>
              </a:defRPr>
            </a:lvl1pPr>
          </a:lstStyle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15" name="Segnaposto testo 2"/>
          <p:cNvSpPr>
            <a:spLocks noGrp="1"/>
          </p:cNvSpPr>
          <p:nvPr>
            <p:ph type="body" idx="1"/>
          </p:nvPr>
        </p:nvSpPr>
        <p:spPr>
          <a:xfrm>
            <a:off x="357178" y="1859894"/>
            <a:ext cx="8454091" cy="43258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2684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hdr="0" dt="0"/>
  <p:txStyles>
    <p:titleStyle>
      <a:lvl1pPr algn="l" defTabSz="400827" rtl="0" eaLnBrk="1" latinLnBrk="0" hangingPunct="1">
        <a:spcBef>
          <a:spcPct val="0"/>
        </a:spcBef>
        <a:buNone/>
        <a:defRPr sz="1800" kern="1200" baseline="0">
          <a:solidFill>
            <a:srgbClr val="FF8F1C"/>
          </a:solidFill>
          <a:latin typeface="Verdana"/>
          <a:ea typeface="+mj-ea"/>
          <a:cs typeface="Verdana"/>
        </a:defRPr>
      </a:lvl1pPr>
    </p:titleStyle>
    <p:bodyStyle>
      <a:lvl1pPr marL="300620" indent="-300620" algn="l" defTabSz="400827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1800" kern="1200">
          <a:solidFill>
            <a:srgbClr val="000000"/>
          </a:solidFill>
          <a:latin typeface="Verdana"/>
          <a:ea typeface="+mn-ea"/>
          <a:cs typeface="Verdana"/>
        </a:defRPr>
      </a:lvl1pPr>
      <a:lvl2pPr marL="651344" indent="-250517" algn="l" defTabSz="400827" rtl="0" eaLnBrk="1" latinLnBrk="0" hangingPunct="1">
        <a:spcBef>
          <a:spcPct val="20000"/>
        </a:spcBef>
        <a:buClr>
          <a:schemeClr val="accent3"/>
        </a:buClr>
        <a:buFont typeface="Arial"/>
        <a:buChar char="–"/>
        <a:defRPr sz="1600" kern="1200">
          <a:solidFill>
            <a:srgbClr val="000000"/>
          </a:solidFill>
          <a:latin typeface="Verdana"/>
          <a:ea typeface="+mn-ea"/>
          <a:cs typeface="Verdana"/>
        </a:defRPr>
      </a:lvl2pPr>
      <a:lvl3pPr marL="1002068" indent="-200414" algn="l" defTabSz="400827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1100" kern="1200">
          <a:solidFill>
            <a:srgbClr val="000000"/>
          </a:solidFill>
          <a:latin typeface="Verdana"/>
          <a:ea typeface="+mn-ea"/>
          <a:cs typeface="Verdana"/>
        </a:defRPr>
      </a:lvl3pPr>
      <a:lvl4pPr marL="1402895" indent="-200414" algn="l" defTabSz="400827" rtl="0" eaLnBrk="1" latinLnBrk="0" hangingPunct="1">
        <a:spcBef>
          <a:spcPct val="20000"/>
        </a:spcBef>
        <a:buClr>
          <a:schemeClr val="accent3"/>
        </a:buClr>
        <a:buFont typeface="Arial"/>
        <a:buChar char="–"/>
        <a:defRPr sz="800" kern="1200">
          <a:solidFill>
            <a:srgbClr val="000000"/>
          </a:solidFill>
          <a:latin typeface="Verdana"/>
          <a:ea typeface="+mn-ea"/>
          <a:cs typeface="Verdana"/>
        </a:defRPr>
      </a:lvl4pPr>
      <a:lvl5pPr marL="1803723" indent="-200414" algn="l" defTabSz="400827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Verdana"/>
          <a:ea typeface="+mn-ea"/>
          <a:cs typeface="Verdana"/>
        </a:defRPr>
      </a:lvl5pPr>
      <a:lvl6pPr marL="2204550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57177" y="6751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67" y="6432659"/>
            <a:ext cx="923926" cy="170711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366419" y="1130107"/>
            <a:ext cx="8444849" cy="0"/>
          </a:xfrm>
          <a:prstGeom prst="line">
            <a:avLst/>
          </a:prstGeom>
          <a:ln>
            <a:solidFill>
              <a:schemeClr val="accent5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12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8100392" y="6441889"/>
            <a:ext cx="717094" cy="1548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0">
                <a:solidFill>
                  <a:srgbClr val="6D2077"/>
                </a:solidFill>
              </a:defRPr>
            </a:lvl1pPr>
          </a:lstStyle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3" name="Segnaposto testo 2"/>
          <p:cNvSpPr>
            <a:spLocks noGrp="1"/>
          </p:cNvSpPr>
          <p:nvPr>
            <p:ph type="body" idx="1"/>
          </p:nvPr>
        </p:nvSpPr>
        <p:spPr>
          <a:xfrm>
            <a:off x="357178" y="1859894"/>
            <a:ext cx="8454091" cy="43258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9708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7" r:id="rId6"/>
    <p:sldLayoutId id="2147483678" r:id="rId7"/>
    <p:sldLayoutId id="2147483679" r:id="rId8"/>
  </p:sldLayoutIdLst>
  <p:hf hdr="0" dt="0"/>
  <p:txStyles>
    <p:titleStyle>
      <a:lvl1pPr algn="l" defTabSz="400827" rtl="0" eaLnBrk="1" latinLnBrk="0" hangingPunct="1">
        <a:spcBef>
          <a:spcPct val="0"/>
        </a:spcBef>
        <a:buNone/>
        <a:defRPr sz="1800" kern="1200" baseline="0">
          <a:solidFill>
            <a:schemeClr val="accent5"/>
          </a:solidFill>
          <a:latin typeface="Verdana"/>
          <a:ea typeface="+mj-ea"/>
          <a:cs typeface="Verdana"/>
        </a:defRPr>
      </a:lvl1pPr>
    </p:titleStyle>
    <p:bodyStyle>
      <a:lvl1pPr marL="300620" indent="-300620" algn="l" defTabSz="400827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1800" kern="1200">
          <a:solidFill>
            <a:srgbClr val="000000"/>
          </a:solidFill>
          <a:latin typeface="Verdana"/>
          <a:ea typeface="+mn-ea"/>
          <a:cs typeface="Verdana"/>
        </a:defRPr>
      </a:lvl1pPr>
      <a:lvl2pPr marL="651344" indent="-250517" algn="l" defTabSz="400827" rtl="0" eaLnBrk="1" latinLnBrk="0" hangingPunct="1">
        <a:spcBef>
          <a:spcPct val="20000"/>
        </a:spcBef>
        <a:buClr>
          <a:schemeClr val="accent5"/>
        </a:buClr>
        <a:buFont typeface="Arial"/>
        <a:buChar char="–"/>
        <a:defRPr sz="1600" kern="1200">
          <a:solidFill>
            <a:srgbClr val="000000"/>
          </a:solidFill>
          <a:latin typeface="Verdana"/>
          <a:ea typeface="+mn-ea"/>
          <a:cs typeface="Verdana"/>
        </a:defRPr>
      </a:lvl2pPr>
      <a:lvl3pPr marL="1002068" indent="-200414" algn="l" defTabSz="400827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1100" kern="1200">
          <a:solidFill>
            <a:srgbClr val="000000"/>
          </a:solidFill>
          <a:latin typeface="Verdana"/>
          <a:ea typeface="+mn-ea"/>
          <a:cs typeface="Verdana"/>
        </a:defRPr>
      </a:lvl3pPr>
      <a:lvl4pPr marL="1402895" indent="-200414" algn="l" defTabSz="400827" rtl="0" eaLnBrk="1" latinLnBrk="0" hangingPunct="1">
        <a:spcBef>
          <a:spcPct val="20000"/>
        </a:spcBef>
        <a:buClr>
          <a:schemeClr val="accent5"/>
        </a:buClr>
        <a:buFont typeface="Arial"/>
        <a:buChar char="–"/>
        <a:defRPr sz="800" kern="1200">
          <a:solidFill>
            <a:srgbClr val="000000"/>
          </a:solidFill>
          <a:latin typeface="Verdana"/>
          <a:ea typeface="+mn-ea"/>
          <a:cs typeface="Verdana"/>
        </a:defRPr>
      </a:lvl4pPr>
      <a:lvl5pPr marL="1803723" indent="-200414" algn="l" defTabSz="400827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Verdana"/>
          <a:ea typeface="+mn-ea"/>
          <a:cs typeface="Verdana"/>
        </a:defRPr>
      </a:lvl5pPr>
      <a:lvl6pPr marL="2204550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57177" y="6751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 smtClean="0"/>
              <a:t>Slide Title here</a:t>
            </a:r>
            <a:endParaRPr lang="en-US" noProof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67" y="6432659"/>
            <a:ext cx="923926" cy="170711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366419" y="1130107"/>
            <a:ext cx="8444849" cy="0"/>
          </a:xfrm>
          <a:prstGeom prst="line">
            <a:avLst/>
          </a:prstGeom>
          <a:ln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835696" y="6441889"/>
            <a:ext cx="2895600" cy="17033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Footer</a:t>
            </a:r>
            <a:endParaRPr lang="en-US" noProof="0"/>
          </a:p>
        </p:txBody>
      </p:sp>
      <p:sp>
        <p:nvSpPr>
          <p:cNvPr id="12" name="Segnaposto numero diapositiva 12"/>
          <p:cNvSpPr>
            <a:spLocks noGrp="1"/>
          </p:cNvSpPr>
          <p:nvPr>
            <p:ph type="sldNum" sz="quarter" idx="4"/>
          </p:nvPr>
        </p:nvSpPr>
        <p:spPr>
          <a:xfrm>
            <a:off x="8100392" y="6441889"/>
            <a:ext cx="717094" cy="1548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0">
                <a:solidFill>
                  <a:srgbClr val="6D2077"/>
                </a:solidFill>
              </a:defRPr>
            </a:lvl1pPr>
          </a:lstStyle>
          <a:p>
            <a:fld id="{6396DC66-FFDB-9F43-BC5E-39C4CAD2F01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egnaposto testo 2"/>
          <p:cNvSpPr>
            <a:spLocks noGrp="1"/>
          </p:cNvSpPr>
          <p:nvPr>
            <p:ph type="body" idx="1"/>
          </p:nvPr>
        </p:nvSpPr>
        <p:spPr>
          <a:xfrm>
            <a:off x="357178" y="1859894"/>
            <a:ext cx="8454091" cy="43258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 smtClean="0"/>
              <a:t>Click to insert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8576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hf hdr="0" dt="0"/>
  <p:txStyles>
    <p:titleStyle>
      <a:lvl1pPr algn="l" defTabSz="400827" rtl="0" eaLnBrk="1" latinLnBrk="0" hangingPunct="1">
        <a:spcBef>
          <a:spcPct val="0"/>
        </a:spcBef>
        <a:buNone/>
        <a:defRPr sz="1800" kern="1200" baseline="0">
          <a:solidFill>
            <a:schemeClr val="accent4"/>
          </a:solidFill>
          <a:latin typeface="Verdana"/>
          <a:ea typeface="+mj-ea"/>
          <a:cs typeface="Verdana"/>
        </a:defRPr>
      </a:lvl1pPr>
    </p:titleStyle>
    <p:bodyStyle>
      <a:lvl1pPr marL="300620" indent="-300620" algn="l" defTabSz="400827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800" kern="1200">
          <a:solidFill>
            <a:srgbClr val="000000"/>
          </a:solidFill>
          <a:latin typeface="Verdana"/>
          <a:ea typeface="+mn-ea"/>
          <a:cs typeface="Verdana"/>
        </a:defRPr>
      </a:lvl1pPr>
      <a:lvl2pPr marL="651344" indent="-250517" algn="l" defTabSz="400827" rtl="0" eaLnBrk="1" latinLnBrk="0" hangingPunct="1">
        <a:spcBef>
          <a:spcPct val="20000"/>
        </a:spcBef>
        <a:buClr>
          <a:schemeClr val="accent4"/>
        </a:buClr>
        <a:buFont typeface="Arial"/>
        <a:buChar char="–"/>
        <a:defRPr sz="1600" kern="1200">
          <a:solidFill>
            <a:srgbClr val="000000"/>
          </a:solidFill>
          <a:latin typeface="Verdana"/>
          <a:ea typeface="+mn-ea"/>
          <a:cs typeface="Verdana"/>
        </a:defRPr>
      </a:lvl2pPr>
      <a:lvl3pPr marL="1002068" indent="-200414" algn="l" defTabSz="400827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100" kern="1200">
          <a:solidFill>
            <a:srgbClr val="000000"/>
          </a:solidFill>
          <a:latin typeface="Verdana"/>
          <a:ea typeface="+mn-ea"/>
          <a:cs typeface="Verdana"/>
        </a:defRPr>
      </a:lvl3pPr>
      <a:lvl4pPr marL="1402895" indent="-200414" algn="l" defTabSz="400827" rtl="0" eaLnBrk="1" latinLnBrk="0" hangingPunct="1">
        <a:spcBef>
          <a:spcPct val="20000"/>
        </a:spcBef>
        <a:buClr>
          <a:schemeClr val="accent4"/>
        </a:buClr>
        <a:buFont typeface="Arial"/>
        <a:buChar char="–"/>
        <a:defRPr sz="800" kern="1200">
          <a:solidFill>
            <a:srgbClr val="000000"/>
          </a:solidFill>
          <a:latin typeface="Verdana"/>
          <a:ea typeface="+mn-ea"/>
          <a:cs typeface="Verdana"/>
        </a:defRPr>
      </a:lvl4pPr>
      <a:lvl5pPr marL="1803723" indent="-200414" algn="l" defTabSz="400827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Verdana"/>
          <a:ea typeface="+mn-ea"/>
          <a:cs typeface="Verdana"/>
        </a:defRPr>
      </a:lvl5pPr>
      <a:lvl6pPr marL="2204550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5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4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29.wmf"/><Relationship Id="rId9" Type="http://schemas.openxmlformats.org/officeDocument/2006/relationships/image" Target="../media/image30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3.wdp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tiff"/><Relationship Id="rId11" Type="http://schemas.microsoft.com/office/2007/relationships/hdphoto" Target="../media/hdphoto2.wdp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microsoft.com/office/2007/relationships/hdphoto" Target="../media/hdphoto1.wdp"/><Relationship Id="rId1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07795" y="2190963"/>
            <a:ext cx="4158463" cy="1744914"/>
          </a:xfrm>
        </p:spPr>
        <p:txBody>
          <a:bodyPr/>
          <a:lstStyle/>
          <a:p>
            <a:r>
              <a:rPr lang="en-US" sz="2800" dirty="0" err="1">
                <a:solidFill>
                  <a:schemeClr val="accent5"/>
                </a:solidFill>
              </a:rPr>
              <a:t>Sorin</a:t>
            </a:r>
            <a:r>
              <a:rPr lang="en-US" sz="2800" dirty="0">
                <a:solidFill>
                  <a:schemeClr val="accent5"/>
                </a:solidFill>
              </a:rPr>
              <a:t> </a:t>
            </a:r>
            <a:r>
              <a:rPr lang="en-US" sz="2800" dirty="0" err="1">
                <a:solidFill>
                  <a:schemeClr val="accent5"/>
                </a:solidFill>
              </a:rPr>
              <a:t>HeartLink</a:t>
            </a:r>
            <a:r>
              <a:rPr lang="en-US" sz="2800" dirty="0">
                <a:solidFill>
                  <a:schemeClr val="accent5"/>
                </a:solidFill>
              </a:rPr>
              <a:t> – </a:t>
            </a:r>
            <a:r>
              <a:rPr lang="en-US" sz="2800" i="1" dirty="0">
                <a:solidFill>
                  <a:schemeClr val="accent5"/>
                </a:solidFill>
              </a:rPr>
              <a:t>Perfusion Systems and Solutions</a:t>
            </a:r>
            <a:r>
              <a:rPr lang="en-US" sz="2800" i="1" dirty="0"/>
              <a:t/>
            </a:r>
            <a:br>
              <a:rPr lang="en-US" sz="2800" i="1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07795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TT" b="1" dirty="0">
                <a:solidFill>
                  <a:schemeClr val="accent5"/>
                </a:solidFill>
              </a:rPr>
              <a:t>Christian Chlela                                                                                  </a:t>
            </a:r>
          </a:p>
          <a:p>
            <a:pPr algn="r"/>
            <a:r>
              <a:rPr lang="en-TT" b="1" dirty="0">
                <a:solidFill>
                  <a:schemeClr val="accent5"/>
                </a:solidFill>
              </a:rPr>
              <a:t>Senior Clinical Expert </a:t>
            </a:r>
          </a:p>
          <a:p>
            <a:pPr algn="r"/>
            <a:r>
              <a:rPr lang="en-TT" b="1" dirty="0">
                <a:solidFill>
                  <a:schemeClr val="accent5"/>
                </a:solidFill>
              </a:rPr>
              <a:t>    </a:t>
            </a:r>
            <a:r>
              <a:rPr lang="en-TT" b="1" dirty="0" err="1">
                <a:solidFill>
                  <a:schemeClr val="accent5"/>
                </a:solidFill>
              </a:rPr>
              <a:t>Sorin</a:t>
            </a:r>
            <a:r>
              <a:rPr lang="en-TT" b="1" dirty="0">
                <a:solidFill>
                  <a:schemeClr val="accent5"/>
                </a:solidFill>
              </a:rPr>
              <a:t> Group </a:t>
            </a:r>
            <a:endParaRPr lang="it-IT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5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Factors and Management of AKI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8587" y="1786063"/>
            <a:ext cx="6107360" cy="464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84275"/>
            <a:ext cx="37147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284" y="1909030"/>
            <a:ext cx="2270125" cy="29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 txBox="1">
            <a:spLocks noGrp="1"/>
          </p:cNvSpPr>
          <p:nvPr>
            <p:ph sz="quarter" idx="12"/>
          </p:nvPr>
        </p:nvSpPr>
        <p:spPr>
          <a:xfrm>
            <a:off x="179512" y="2239062"/>
            <a:ext cx="3295055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err="1" smtClean="0">
                <a:solidFill>
                  <a:schemeClr val="accent5"/>
                </a:solidFill>
              </a:rPr>
              <a:t>Intraoperative</a:t>
            </a:r>
            <a:r>
              <a:rPr lang="en-US" u="sng" dirty="0" smtClean="0">
                <a:solidFill>
                  <a:schemeClr val="accent5"/>
                </a:solidFill>
              </a:rPr>
              <a:t> Factors: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CPB-SIRS response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Emboli from CPB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Hemodynamic alterations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115370"/>
            <a:ext cx="3263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chemeClr val="accent5"/>
                </a:solidFill>
              </a:rPr>
              <a:t>Intraoperative Strategies: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Min hemoglobin/</a:t>
            </a:r>
            <a:r>
              <a:rPr lang="en-US" dirty="0" err="1" smtClean="0">
                <a:solidFill>
                  <a:schemeClr val="accent5"/>
                </a:solidFill>
              </a:rPr>
              <a:t>Hct</a:t>
            </a:r>
            <a:r>
              <a:rPr lang="en-US" dirty="0" smtClean="0">
                <a:solidFill>
                  <a:schemeClr val="accent5"/>
                </a:solidFill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7.0 g/dl / 21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MAP 50 – 70 mmHg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Flows: 2.2 – 2.5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Minimize CPB time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Standardized perfusion approach - Pump flow based on BSA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562" y="1305922"/>
            <a:ext cx="3543998" cy="238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032" y="3810246"/>
            <a:ext cx="3578768" cy="244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0469" y="1305922"/>
            <a:ext cx="3499945" cy="23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egnaposto contenuto 1"/>
          <p:cNvSpPr txBox="1">
            <a:spLocks/>
          </p:cNvSpPr>
          <p:nvPr/>
        </p:nvSpPr>
        <p:spPr>
          <a:xfrm>
            <a:off x="4308547" y="3810246"/>
            <a:ext cx="4508939" cy="2364828"/>
          </a:xfrm>
          <a:prstGeom prst="rect">
            <a:avLst/>
          </a:prstGeom>
        </p:spPr>
        <p:txBody>
          <a:bodyPr/>
          <a:lstStyle>
            <a:lvl1pPr marL="300620" indent="-300620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1pPr>
            <a:lvl2pPr marL="651344" indent="-250517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16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1002068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1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1402895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1803723" indent="-200414" algn="l" defTabSz="400827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204550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5377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6204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7032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accent5"/>
                </a:solidFill>
              </a:rPr>
              <a:t>Patients with same BSA, but very different physical characteristics may receive the same pump flow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accent5"/>
                </a:solidFill>
              </a:rPr>
              <a:t>They might have different oxygen supply needs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chemeClr val="accent5"/>
                </a:solidFill>
              </a:rPr>
              <a:t>Hct</a:t>
            </a:r>
            <a:r>
              <a:rPr lang="en-US" sz="1600" dirty="0" smtClean="0">
                <a:solidFill>
                  <a:schemeClr val="accent5"/>
                </a:solidFill>
              </a:rPr>
              <a:t> is not considered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accent5"/>
                </a:solidFill>
              </a:rPr>
              <a:t>While normally cardiac output adapts to </a:t>
            </a:r>
            <a:r>
              <a:rPr lang="en-US" sz="1600" dirty="0" err="1" smtClean="0">
                <a:solidFill>
                  <a:schemeClr val="accent5"/>
                </a:solidFill>
              </a:rPr>
              <a:t>Hct</a:t>
            </a:r>
            <a:r>
              <a:rPr lang="en-US" sz="1600" dirty="0" smtClean="0">
                <a:solidFill>
                  <a:schemeClr val="accent5"/>
                </a:solidFill>
              </a:rPr>
              <a:t> (</a:t>
            </a:r>
            <a:r>
              <a:rPr lang="en-US" sz="1600" dirty="0" err="1" smtClean="0">
                <a:solidFill>
                  <a:schemeClr val="accent5"/>
                </a:solidFill>
              </a:rPr>
              <a:t>e.g</a:t>
            </a:r>
            <a:r>
              <a:rPr lang="en-US" sz="1600" dirty="0" smtClean="0">
                <a:solidFill>
                  <a:schemeClr val="accent5"/>
                </a:solidFill>
              </a:rPr>
              <a:t> it increases in case of anemia)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Respiration and Metabolic State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579" y="1340768"/>
            <a:ext cx="8460331" cy="480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509577" y="8275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00827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chemeClr val="accent5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2800" b="1" smtClean="0"/>
              <a:t>Respiration and Metabolic State</a:t>
            </a:r>
            <a:endParaRPr lang="en-US" sz="2800" b="1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78" y="1340768"/>
            <a:ext cx="8438494" cy="494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509577" y="8275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00827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chemeClr val="accent5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2800" b="1" smtClean="0"/>
              <a:t>Respiration and Metabolic State</a:t>
            </a:r>
            <a:endParaRPr lang="en-US" sz="2800" b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22" y="1268760"/>
            <a:ext cx="8447987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509577" y="8275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00827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chemeClr val="accent5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2800" b="1" dirty="0" smtClean="0"/>
              <a:t>Respiration and Metabolic State</a:t>
            </a:r>
            <a:endParaRPr lang="en-US" sz="28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459" y="1299468"/>
            <a:ext cx="8452733" cy="492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509577" y="827548"/>
            <a:ext cx="8452733" cy="2807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00827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chemeClr val="accent5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2800" b="1" dirty="0" smtClean="0"/>
              <a:t>Respiration and Metabolic State</a:t>
            </a:r>
            <a:endParaRPr lang="en-US" sz="2800" b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77" y="1268760"/>
            <a:ext cx="845273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849" y="-387424"/>
            <a:ext cx="8229600" cy="12319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ABAB"/>
                </a:solidFill>
              </a:rPr>
              <a:t>GDP </a:t>
            </a:r>
            <a:r>
              <a:rPr lang="en-US" sz="2800" b="1" dirty="0" err="1" smtClean="0">
                <a:solidFill>
                  <a:srgbClr val="00ABAB"/>
                </a:solidFill>
              </a:rPr>
              <a:t>Monitor</a:t>
            </a:r>
            <a:r>
              <a:rPr lang="en-US" sz="2800" b="1" baseline="30000" dirty="0" err="1" smtClean="0">
                <a:solidFill>
                  <a:srgbClr val="00ABAB"/>
                </a:solidFill>
              </a:rPr>
              <a:t>TM</a:t>
            </a:r>
            <a:r>
              <a:rPr lang="en-US" sz="2800" b="1" dirty="0" smtClean="0">
                <a:solidFill>
                  <a:srgbClr val="00ABAB"/>
                </a:solidFill>
              </a:rPr>
              <a:t>: Oxygen Delivery DO2</a:t>
            </a:r>
            <a:endParaRPr lang="en-US" sz="2800" b="1" dirty="0">
              <a:solidFill>
                <a:srgbClr val="00ABAB"/>
              </a:solidFill>
            </a:endParaRPr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842963" y="2149296"/>
          <a:ext cx="683577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zione" r:id="rId3" imgW="3111480" imgH="431640" progId="Equation.3">
                  <p:embed/>
                </p:oleObj>
              </mc:Choice>
              <mc:Fallback>
                <p:oleObj name="Equazione" r:id="rId3" imgW="3111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2149296"/>
                        <a:ext cx="6835775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1787857" y="2294231"/>
            <a:ext cx="504967" cy="6277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704531" y="2157753"/>
            <a:ext cx="584579" cy="479947"/>
          </a:xfrm>
          <a:prstGeom prst="rect">
            <a:avLst/>
          </a:prstGeom>
          <a:noFill/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Picture 10" descr="pa_02_bearb_72dpi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346881" y="3510603"/>
            <a:ext cx="1060622" cy="16297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5" name="Picture 4" descr="BGM_probe_diode_oH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656701" y="4284877"/>
            <a:ext cx="1182323" cy="866540"/>
          </a:xfrm>
          <a:prstGeom prst="rect">
            <a:avLst/>
          </a:prstGeom>
          <a:noFill/>
          <a:ln w="38100">
            <a:solidFill>
              <a:srgbClr val="FF33CC"/>
            </a:solidFill>
          </a:ln>
        </p:spPr>
      </p:pic>
      <p:cxnSp>
        <p:nvCxnSpPr>
          <p:cNvPr id="19" name="Connettore 2 18"/>
          <p:cNvCxnSpPr/>
          <p:nvPr/>
        </p:nvCxnSpPr>
        <p:spPr>
          <a:xfrm flipV="1">
            <a:off x="2100649" y="2973773"/>
            <a:ext cx="0" cy="51898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5" idx="0"/>
          </p:cNvCxnSpPr>
          <p:nvPr/>
        </p:nvCxnSpPr>
        <p:spPr>
          <a:xfrm flipV="1">
            <a:off x="3247863" y="3009563"/>
            <a:ext cx="1964" cy="1275314"/>
          </a:xfrm>
          <a:prstGeom prst="straightConnector1">
            <a:avLst/>
          </a:prstGeom>
          <a:ln w="38100">
            <a:solidFill>
              <a:srgbClr val="FF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aborazione 19"/>
          <p:cNvSpPr/>
          <p:nvPr/>
        </p:nvSpPr>
        <p:spPr>
          <a:xfrm>
            <a:off x="4703238" y="4231474"/>
            <a:ext cx="2150075" cy="1037968"/>
          </a:xfrm>
          <a:prstGeom prst="flowChartProcess">
            <a:avLst/>
          </a:prstGeom>
          <a:solidFill>
            <a:srgbClr val="EFFFFF"/>
          </a:solidFill>
          <a:ln>
            <a:solidFill>
              <a:srgbClr val="00A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DO</a:t>
            </a:r>
            <a:r>
              <a:rPr lang="en-US" b="1" i="1" baseline="-25000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2i</a:t>
            </a:r>
            <a:r>
              <a:rPr lang="en-US" b="1" i="1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&gt; 262 </a:t>
            </a:r>
            <a:r>
              <a:rPr lang="en-US" b="1" i="1" dirty="0" err="1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mL</a:t>
            </a:r>
            <a:r>
              <a:rPr lang="en-US" b="1" i="1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/min/m</a:t>
            </a:r>
            <a:r>
              <a:rPr lang="en-US" b="1" i="1" baseline="30000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2</a:t>
            </a:r>
            <a:endParaRPr lang="it-IT" baseline="30000" dirty="0">
              <a:solidFill>
                <a:srgbClr val="00ABAF"/>
              </a:solidFill>
            </a:endParaRPr>
          </a:p>
        </p:txBody>
      </p:sp>
      <p:graphicFrame>
        <p:nvGraphicFramePr>
          <p:cNvPr id="16" name="Oggetto 15"/>
          <p:cNvGraphicFramePr>
            <a:graphicFrameLocks noChangeAspect="1"/>
          </p:cNvGraphicFramePr>
          <p:nvPr/>
        </p:nvGraphicFramePr>
        <p:xfrm>
          <a:off x="5801547" y="3279476"/>
          <a:ext cx="232092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zione" r:id="rId7" imgW="825480" imgH="393480" progId="Equation.3">
                  <p:embed/>
                </p:oleObj>
              </mc:Choice>
              <mc:Fallback>
                <p:oleObj name="Equazione" r:id="rId7" imgW="825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1547" y="3279476"/>
                        <a:ext cx="2320925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660400" y="5409337"/>
            <a:ext cx="5371910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accent5"/>
                </a:solidFill>
              </a:rPr>
              <a:t>DO</a:t>
            </a:r>
            <a:r>
              <a:rPr lang="en-US" sz="1400" i="1" baseline="-25000" dirty="0" smtClean="0">
                <a:solidFill>
                  <a:schemeClr val="accent5"/>
                </a:solidFill>
              </a:rPr>
              <a:t>2i</a:t>
            </a:r>
            <a:endParaRPr lang="en-US" sz="1400" i="1" dirty="0" smtClean="0">
              <a:solidFill>
                <a:schemeClr val="accent5"/>
              </a:solidFill>
            </a:endParaRPr>
          </a:p>
          <a:p>
            <a:r>
              <a:rPr lang="en-US" sz="1400" b="1" dirty="0" smtClean="0">
                <a:solidFill>
                  <a:schemeClr val="accent5"/>
                </a:solidFill>
              </a:rPr>
              <a:t>Real-time assessment of adequacy of flow and </a:t>
            </a:r>
            <a:r>
              <a:rPr lang="en-US" sz="1400" b="1" dirty="0" err="1" smtClean="0">
                <a:solidFill>
                  <a:schemeClr val="accent5"/>
                </a:solidFill>
              </a:rPr>
              <a:t>hematocrit</a:t>
            </a:r>
            <a:endParaRPr lang="en-US" sz="1400" b="1" dirty="0" smtClean="0">
              <a:solidFill>
                <a:schemeClr val="accent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1138"/>
            <a:ext cx="8418786" cy="4525963"/>
          </a:xfrm>
        </p:spPr>
        <p:txBody>
          <a:bodyPr/>
          <a:lstStyle/>
          <a:p>
            <a:pPr>
              <a:buClr>
                <a:srgbClr val="00ABAF"/>
              </a:buClr>
            </a:pPr>
            <a:r>
              <a:rPr lang="en-US" noProof="0" dirty="0" smtClean="0">
                <a:solidFill>
                  <a:schemeClr val="accent5"/>
                </a:solidFill>
              </a:rPr>
              <a:t>DO</a:t>
            </a:r>
            <a:r>
              <a:rPr lang="en-US" baseline="-25000" noProof="0" dirty="0" smtClean="0">
                <a:solidFill>
                  <a:schemeClr val="accent5"/>
                </a:solidFill>
              </a:rPr>
              <a:t>2 </a:t>
            </a:r>
            <a:r>
              <a:rPr lang="en-US" noProof="0" dirty="0" smtClean="0">
                <a:solidFill>
                  <a:schemeClr val="accent5"/>
                </a:solidFill>
              </a:rPr>
              <a:t>is the amount of oxygen delivered to the whole body from the lungs/oxygenator. </a:t>
            </a:r>
            <a:endParaRPr lang="en-US" sz="2400" baseline="-25000" noProof="0" dirty="0" smtClean="0">
              <a:solidFill>
                <a:schemeClr val="accent5"/>
              </a:solidFill>
            </a:endParaRPr>
          </a:p>
          <a:p>
            <a:pPr lvl="2"/>
            <a:endParaRPr lang="en-US" sz="2400" noProof="0" dirty="0" smtClean="0">
              <a:solidFill>
                <a:schemeClr val="accent5"/>
              </a:solidFill>
            </a:endParaRPr>
          </a:p>
          <a:p>
            <a:endParaRPr lang="en-US" noProof="0" dirty="0" smtClean="0">
              <a:solidFill>
                <a:schemeClr val="accent5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94100" y="3543300"/>
            <a:ext cx="2236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Indexed DO</a:t>
            </a:r>
            <a:r>
              <a:rPr lang="en-US" sz="2800" baseline="-25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>
                <a:solidFill>
                  <a:schemeClr val="accent5"/>
                </a:solidFill>
              </a:rPr>
              <a:t>3</a:t>
            </a:r>
            <a:r>
              <a:rPr lang="en-US" sz="1000" baseline="30000" smtClean="0">
                <a:solidFill>
                  <a:schemeClr val="accent5"/>
                </a:solidFill>
              </a:rPr>
              <a:t>rd</a:t>
            </a:r>
            <a:r>
              <a:rPr lang="en-US" sz="100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826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0912" y="-315416"/>
            <a:ext cx="8229600" cy="1193800"/>
          </a:xfrm>
        </p:spPr>
        <p:txBody>
          <a:bodyPr/>
          <a:lstStyle/>
          <a:p>
            <a:r>
              <a:rPr lang="en-US" sz="2400" b="1" noProof="0" dirty="0" smtClean="0">
                <a:solidFill>
                  <a:srgbClr val="00ABAB"/>
                </a:solidFill>
              </a:rPr>
              <a:t>GDP </a:t>
            </a:r>
            <a:r>
              <a:rPr lang="en-US" sz="2400" b="1" noProof="0" dirty="0" err="1" smtClean="0">
                <a:solidFill>
                  <a:srgbClr val="00ABAB"/>
                </a:solidFill>
              </a:rPr>
              <a:t>Monitor</a:t>
            </a:r>
            <a:r>
              <a:rPr lang="en-US" sz="2400" b="1" baseline="30000" noProof="0" dirty="0" err="1" smtClean="0">
                <a:solidFill>
                  <a:srgbClr val="00ABAB"/>
                </a:solidFill>
              </a:rPr>
              <a:t>TM</a:t>
            </a:r>
            <a:r>
              <a:rPr lang="en-US" sz="2400" b="1" noProof="0" dirty="0" smtClean="0">
                <a:solidFill>
                  <a:srgbClr val="00ABAB"/>
                </a:solidFill>
              </a:rPr>
              <a:t>: Carbon Dioxide Production VCO2</a:t>
            </a:r>
            <a:endParaRPr lang="en-US" sz="24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1138"/>
            <a:ext cx="8229600" cy="4525963"/>
          </a:xfrm>
        </p:spPr>
        <p:txBody>
          <a:bodyPr/>
          <a:lstStyle/>
          <a:p>
            <a:pPr>
              <a:buClr>
                <a:srgbClr val="00ABAF"/>
              </a:buClr>
            </a:pPr>
            <a:r>
              <a:rPr lang="en-US" noProof="0" dirty="0" smtClean="0">
                <a:solidFill>
                  <a:schemeClr val="accent5"/>
                </a:solidFill>
              </a:rPr>
              <a:t>VCO</a:t>
            </a:r>
            <a:r>
              <a:rPr lang="en-US" baseline="-25000" noProof="0" dirty="0" smtClean="0">
                <a:solidFill>
                  <a:schemeClr val="accent5"/>
                </a:solidFill>
              </a:rPr>
              <a:t>2</a:t>
            </a:r>
            <a:r>
              <a:rPr lang="en-US" noProof="0" dirty="0" smtClean="0">
                <a:solidFill>
                  <a:schemeClr val="accent5"/>
                </a:solidFill>
              </a:rPr>
              <a:t> is the amount of carbon dioxide produced by the tissues, measured as the amount of carbon dioxide given off by the oxygenator :</a:t>
            </a:r>
          </a:p>
          <a:p>
            <a:pPr lvl="2"/>
            <a:endParaRPr lang="en-US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en-US" sz="24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en-US" sz="24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en-US" sz="2400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noProof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8308" name="Object 4"/>
          <p:cNvGraphicFramePr>
            <a:graphicFrameLocks noChangeAspect="1"/>
          </p:cNvGraphicFramePr>
          <p:nvPr/>
        </p:nvGraphicFramePr>
        <p:xfrm>
          <a:off x="828732" y="2302762"/>
          <a:ext cx="4844956" cy="54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zione" r:id="rId3" imgW="1574640" imgH="215640" progId="Equation.3">
                  <p:embed/>
                </p:oleObj>
              </mc:Choice>
              <mc:Fallback>
                <p:oleObj name="Equazione" r:id="rId3" imgW="1574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732" y="2302762"/>
                        <a:ext cx="4844956" cy="5434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ttangolo 19"/>
          <p:cNvSpPr/>
          <p:nvPr/>
        </p:nvSpPr>
        <p:spPr>
          <a:xfrm>
            <a:off x="3307447" y="2307548"/>
            <a:ext cx="1364776" cy="47994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2434306" y="2212172"/>
            <a:ext cx="504967" cy="6277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2" descr="ELECBLEN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65693" y="4248127"/>
            <a:ext cx="1304828" cy="87894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cxnSp>
        <p:nvCxnSpPr>
          <p:cNvPr id="22" name="Connettore 2 21"/>
          <p:cNvCxnSpPr/>
          <p:nvPr/>
        </p:nvCxnSpPr>
        <p:spPr>
          <a:xfrm flipV="1">
            <a:off x="2693394" y="2972861"/>
            <a:ext cx="2494" cy="128762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H="1" flipV="1">
            <a:off x="4302266" y="2911060"/>
            <a:ext cx="1" cy="630195"/>
          </a:xfrm>
          <a:prstGeom prst="straightConnector1">
            <a:avLst/>
          </a:prstGeom>
          <a:ln w="38100">
            <a:solidFill>
              <a:srgbClr val="FFC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o 31"/>
          <p:cNvGrpSpPr/>
          <p:nvPr/>
        </p:nvGrpSpPr>
        <p:grpSpPr>
          <a:xfrm>
            <a:off x="3659715" y="3541254"/>
            <a:ext cx="1890583" cy="1581665"/>
            <a:chOff x="6672649" y="4547286"/>
            <a:chExt cx="1890583" cy="1581665"/>
          </a:xfrm>
        </p:grpSpPr>
        <p:sp>
          <p:nvSpPr>
            <p:cNvPr id="24" name="Rettangolo 23"/>
            <p:cNvSpPr/>
            <p:nvPr/>
          </p:nvSpPr>
          <p:spPr>
            <a:xfrm>
              <a:off x="6672649" y="4547286"/>
              <a:ext cx="1890583" cy="1581665"/>
            </a:xfrm>
            <a:prstGeom prst="rect">
              <a:avLst/>
            </a:prstGeom>
            <a:noFill/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5" name="Gruppo 26"/>
            <p:cNvGrpSpPr/>
            <p:nvPr/>
          </p:nvGrpSpPr>
          <p:grpSpPr>
            <a:xfrm>
              <a:off x="6796215" y="4609070"/>
              <a:ext cx="1767017" cy="1433384"/>
              <a:chOff x="3334537" y="4754877"/>
              <a:chExt cx="2244745" cy="1698174"/>
            </a:xfrm>
          </p:grpSpPr>
          <p:grpSp>
            <p:nvGrpSpPr>
              <p:cNvPr id="6" name="Gruppo 33"/>
              <p:cNvGrpSpPr/>
              <p:nvPr/>
            </p:nvGrpSpPr>
            <p:grpSpPr>
              <a:xfrm>
                <a:off x="3334537" y="5030582"/>
                <a:ext cx="2244745" cy="1422469"/>
                <a:chOff x="3420672" y="5733999"/>
                <a:chExt cx="1800225" cy="1134429"/>
              </a:xfrm>
            </p:grpSpPr>
            <p:pic>
              <p:nvPicPr>
                <p:cNvPr id="30" name="Immagine 29" descr="capnograph.jpg"/>
                <p:cNvPicPr>
                  <a:picLocks noChangeAspect="1"/>
                </p:cNvPicPr>
                <p:nvPr/>
              </p:nvPicPr>
              <p:blipFill>
                <a:blip r:embed="rId6" cstate="email"/>
                <a:stretch>
                  <a:fillRect/>
                </a:stretch>
              </p:blipFill>
              <p:spPr>
                <a:xfrm>
                  <a:off x="3558081" y="5733999"/>
                  <a:ext cx="1092747" cy="1092747"/>
                </a:xfrm>
                <a:prstGeom prst="rect">
                  <a:avLst/>
                </a:prstGeom>
                <a:effectLst>
                  <a:softEdge rad="317500"/>
                </a:effectLst>
              </p:spPr>
            </p:pic>
            <p:sp>
              <p:nvSpPr>
                <p:cNvPr id="3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420672" y="6531878"/>
                  <a:ext cx="1800225" cy="33655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sz="1600" b="1" dirty="0" err="1"/>
                    <a:t>Capnograph</a:t>
                  </a:r>
                  <a:endParaRPr lang="en-US" sz="1600" b="1" dirty="0"/>
                </a:p>
              </p:txBody>
            </p:sp>
          </p:grpSp>
          <p:pic>
            <p:nvPicPr>
              <p:cNvPr id="29" name="Picture 35" descr="Inspire 6_0000_V3.png"/>
              <p:cNvPicPr>
                <a:picLocks noChangeAspect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529452" y="4754877"/>
                <a:ext cx="697318" cy="1247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3" name="Elaborazione 22"/>
          <p:cNvSpPr/>
          <p:nvPr/>
        </p:nvSpPr>
        <p:spPr>
          <a:xfrm>
            <a:off x="6700550" y="5212857"/>
            <a:ext cx="2150075" cy="1037968"/>
          </a:xfrm>
          <a:prstGeom prst="flowChartProcess">
            <a:avLst/>
          </a:prstGeom>
          <a:solidFill>
            <a:srgbClr val="EFFFFF"/>
          </a:solidFill>
          <a:ln>
            <a:solidFill>
              <a:srgbClr val="00A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00ABAF"/>
                </a:solidFill>
                <a:latin typeface="Arial Narrow" pitchFamily="34" charset="0"/>
                <a:ea typeface="ＭＳ Ｐゴシック" charset="0"/>
              </a:rPr>
              <a:t>DO2i/VCO2i&gt; 5</a:t>
            </a:r>
            <a:endParaRPr lang="it-IT" b="1" i="1" dirty="0">
              <a:solidFill>
                <a:srgbClr val="00ABAF"/>
              </a:solidFill>
              <a:latin typeface="Arial Narrow" pitchFamily="34" charset="0"/>
              <a:ea typeface="ＭＳ Ｐゴシック" charset="0"/>
            </a:endParaRPr>
          </a:p>
        </p:txBody>
      </p:sp>
      <p:graphicFrame>
        <p:nvGraphicFramePr>
          <p:cNvPr id="172036" name="Object 4"/>
          <p:cNvGraphicFramePr>
            <a:graphicFrameLocks noChangeAspect="1"/>
          </p:cNvGraphicFramePr>
          <p:nvPr/>
        </p:nvGraphicFramePr>
        <p:xfrm>
          <a:off x="6365875" y="3736975"/>
          <a:ext cx="267652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zione" r:id="rId8" imgW="952200" imgH="393480" progId="Equation.3">
                  <p:embed/>
                </p:oleObj>
              </mc:Choice>
              <mc:Fallback>
                <p:oleObj name="Equazione" r:id="rId8" imgW="952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75" y="3736975"/>
                        <a:ext cx="2676525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/>
          <p:cNvSpPr/>
          <p:nvPr/>
        </p:nvSpPr>
        <p:spPr>
          <a:xfrm>
            <a:off x="1021447" y="5404535"/>
            <a:ext cx="4572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>
            <a:spAutoFit/>
          </a:bodyPr>
          <a:lstStyle/>
          <a:p>
            <a:r>
              <a:rPr lang="en-US" sz="1400" i="1" dirty="0" smtClean="0">
                <a:solidFill>
                  <a:schemeClr val="accent5"/>
                </a:solidFill>
              </a:rPr>
              <a:t>VCO</a:t>
            </a:r>
            <a:r>
              <a:rPr lang="en-US" sz="1400" i="1" baseline="-25000" dirty="0" smtClean="0">
                <a:solidFill>
                  <a:schemeClr val="accent5"/>
                </a:solidFill>
              </a:rPr>
              <a:t>2</a:t>
            </a:r>
            <a:r>
              <a:rPr lang="en-US" sz="1400" dirty="0" smtClean="0">
                <a:solidFill>
                  <a:schemeClr val="accent5"/>
                </a:solidFill>
              </a:rPr>
              <a:t> </a:t>
            </a:r>
          </a:p>
          <a:p>
            <a:r>
              <a:rPr lang="en-US" sz="1400" b="1" dirty="0" smtClean="0">
                <a:solidFill>
                  <a:schemeClr val="accent5"/>
                </a:solidFill>
              </a:rPr>
              <a:t>Predictor of lactate metabolism</a:t>
            </a:r>
            <a:endParaRPr lang="en-US" sz="1400" b="1" dirty="0">
              <a:solidFill>
                <a:schemeClr val="accent5"/>
              </a:solidFill>
            </a:endParaRPr>
          </a:p>
        </p:txBody>
      </p:sp>
      <p:sp>
        <p:nvSpPr>
          <p:cNvPr id="27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>
                <a:solidFill>
                  <a:schemeClr val="accent5"/>
                </a:solidFill>
              </a:rPr>
              <a:t>3</a:t>
            </a:r>
            <a:r>
              <a:rPr lang="en-US" sz="1000" baseline="30000" smtClean="0">
                <a:solidFill>
                  <a:schemeClr val="accent5"/>
                </a:solidFill>
              </a:rPr>
              <a:t>rd</a:t>
            </a:r>
            <a:r>
              <a:rPr lang="en-US" sz="100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6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8" name="Rettangolo 6"/>
          <p:cNvSpPr>
            <a:spLocks noGrp="1"/>
          </p:cNvSpPr>
          <p:nvPr>
            <p:ph type="title"/>
          </p:nvPr>
        </p:nvSpPr>
        <p:spPr>
          <a:xfrm>
            <a:off x="357177" y="188640"/>
            <a:ext cx="8452733" cy="767219"/>
          </a:xfrm>
          <a:prstGeom prst="rect">
            <a:avLst/>
          </a:prstGeom>
          <a:solidFill>
            <a:srgbClr val="00AB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GDP Monitor </a:t>
            </a:r>
            <a:r>
              <a:rPr lang="en-US" baseline="30000" dirty="0" smtClean="0"/>
              <a:t>TM </a:t>
            </a:r>
            <a:r>
              <a:rPr lang="en-US" dirty="0" smtClean="0"/>
              <a:t>allows to monitor real time the key patient metabolic parameters during CPB</a:t>
            </a:r>
            <a:endParaRPr lang="en-US" dirty="0"/>
          </a:p>
        </p:txBody>
      </p:sp>
      <p:pic>
        <p:nvPicPr>
          <p:cNvPr id="9" name="Picture 2" descr="C:\SYSTEM\GDP.bmp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77" y="1235077"/>
            <a:ext cx="8460309" cy="5074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5"/>
                </a:solidFill>
              </a:rPr>
              <a:t>Steering Perfusion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750" y="1295400"/>
            <a:ext cx="85517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Assessing the Adequacy of Perfusion:</a:t>
            </a:r>
          </a:p>
          <a:p>
            <a:r>
              <a:rPr lang="en-US" dirty="0" smtClean="0">
                <a:solidFill>
                  <a:schemeClr val="accent5"/>
                </a:solidFill>
              </a:rPr>
              <a:t>	</a:t>
            </a:r>
          </a:p>
          <a:p>
            <a:r>
              <a:rPr lang="en-US" dirty="0" smtClean="0">
                <a:solidFill>
                  <a:schemeClr val="accent5"/>
                </a:solidFill>
              </a:rPr>
              <a:t>	Goal: To replace respiration and circulation</a:t>
            </a:r>
          </a:p>
          <a:p>
            <a:endParaRPr lang="en-US" dirty="0" smtClean="0">
              <a:solidFill>
                <a:schemeClr val="accent5"/>
              </a:solidFill>
            </a:endParaRPr>
          </a:p>
          <a:p>
            <a:r>
              <a:rPr lang="en-US" dirty="0" smtClean="0">
                <a:solidFill>
                  <a:schemeClr val="accent5"/>
                </a:solidFill>
              </a:rPr>
              <a:t>	Intra Operative Assessment: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Blood gases and hematology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Circulation flow rates &amp; pressures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 smtClean="0">
                <a:solidFill>
                  <a:schemeClr val="accent5"/>
                </a:solidFill>
              </a:rPr>
              <a:t>Adherence </a:t>
            </a:r>
            <a:r>
              <a:rPr lang="en-US" dirty="0" smtClean="0">
                <a:solidFill>
                  <a:schemeClr val="accent5"/>
                </a:solidFill>
              </a:rPr>
              <a:t>to standard/best practices and techniques</a:t>
            </a:r>
          </a:p>
          <a:p>
            <a:pPr lvl="3">
              <a:buFont typeface="Arial" pitchFamily="34" charset="0"/>
              <a:buChar char="•"/>
            </a:pPr>
            <a:endParaRPr lang="en-US" dirty="0" smtClean="0">
              <a:solidFill>
                <a:schemeClr val="accent5"/>
              </a:solidFill>
            </a:endParaRPr>
          </a:p>
          <a:p>
            <a:pPr lvl="2"/>
            <a:r>
              <a:rPr lang="en-US" dirty="0" smtClean="0">
                <a:solidFill>
                  <a:schemeClr val="accent5"/>
                </a:solidFill>
              </a:rPr>
              <a:t>Common “Steering” Parameters (</a:t>
            </a:r>
            <a:r>
              <a:rPr lang="en-US" dirty="0" err="1" smtClean="0">
                <a:solidFill>
                  <a:schemeClr val="accent5"/>
                </a:solidFill>
              </a:rPr>
              <a:t>Galletti</a:t>
            </a:r>
            <a:r>
              <a:rPr lang="en-US" dirty="0" smtClean="0">
                <a:solidFill>
                  <a:schemeClr val="accent5"/>
                </a:solidFill>
              </a:rPr>
              <a:t>, Berger, Reed, Taylor):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Flow Index: 2.2 to 2.6 ml/min/m</a:t>
            </a:r>
            <a:r>
              <a:rPr lang="en-US" baseline="30000" dirty="0" smtClean="0">
                <a:solidFill>
                  <a:schemeClr val="accent5"/>
                </a:solidFill>
              </a:rPr>
              <a:t>2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SvO</a:t>
            </a:r>
            <a:r>
              <a:rPr lang="en-US" baseline="-25000" dirty="0" smtClean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&gt; 65%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PvO</a:t>
            </a:r>
            <a:r>
              <a:rPr lang="en-US" baseline="-25000" dirty="0" smtClean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&gt; 40 mm Hg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Lactate &lt; 2 </a:t>
            </a:r>
            <a:r>
              <a:rPr lang="en-US" dirty="0" err="1" smtClean="0">
                <a:solidFill>
                  <a:schemeClr val="accent5"/>
                </a:solidFill>
              </a:rPr>
              <a:t>mmol</a:t>
            </a:r>
            <a:r>
              <a:rPr lang="en-US" dirty="0" smtClean="0">
                <a:solidFill>
                  <a:schemeClr val="accent5"/>
                </a:solidFill>
              </a:rPr>
              <a:t>/l</a:t>
            </a:r>
          </a:p>
          <a:p>
            <a:pPr lvl="3">
              <a:buFont typeface="Arial" pitchFamily="34" charset="0"/>
              <a:buChar char="•"/>
            </a:pPr>
            <a:endParaRPr lang="en-US" dirty="0" smtClean="0">
              <a:solidFill>
                <a:schemeClr val="accent5"/>
              </a:solidFill>
            </a:endParaRPr>
          </a:p>
          <a:p>
            <a:pPr lvl="2"/>
            <a:r>
              <a:rPr lang="en-US" dirty="0" smtClean="0">
                <a:solidFill>
                  <a:schemeClr val="accent5"/>
                </a:solidFill>
              </a:rPr>
              <a:t>But, M&amp;M problems persist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8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1267" y="534792"/>
            <a:ext cx="8452733" cy="280711"/>
          </a:xfrm>
        </p:spPr>
        <p:txBody>
          <a:bodyPr/>
          <a:lstStyle/>
          <a:p>
            <a:r>
              <a:rPr lang="en-US" sz="2800" b="1" dirty="0">
                <a:solidFill>
                  <a:srgbClr val="00CDD2"/>
                </a:solidFill>
              </a:rPr>
              <a:t>Effect of GDP on kidney injury</a:t>
            </a:r>
            <a:endParaRPr lang="en-US" sz="2800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344770"/>
              </p:ext>
            </p:extLst>
          </p:nvPr>
        </p:nvGraphicFramePr>
        <p:xfrm>
          <a:off x="2195736" y="1143853"/>
          <a:ext cx="5169620" cy="3128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6"/>
          <p:cNvSpPr txBox="1">
            <a:spLocks/>
          </p:cNvSpPr>
          <p:nvPr/>
        </p:nvSpPr>
        <p:spPr>
          <a:xfrm>
            <a:off x="0" y="4683125"/>
            <a:ext cx="4667250" cy="1050925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00620" indent="-300620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1pPr>
            <a:lvl2pPr marL="651344" indent="-250517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16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1002068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1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1402895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1803723" indent="-200414" algn="l" defTabSz="400827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204550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5377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6204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7032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     Goal Directed Perfusion (GDP)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Reduces post operative creatinine increase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 Reduced AKI rate from 25 % to 9 %</a:t>
            </a:r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4487717" y="4683125"/>
            <a:ext cx="4548779" cy="1298575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300620" indent="-300620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1pPr>
            <a:lvl2pPr marL="651344" indent="-250517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16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1002068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1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1402895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1803723" indent="-200414" algn="l" defTabSz="400827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204550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5377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6204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7032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     Low hemoglobin patients</a:t>
            </a:r>
          </a:p>
          <a:p>
            <a:pPr lvl="1"/>
            <a:r>
              <a:rPr lang="en-US" sz="1800" dirty="0" smtClean="0">
                <a:solidFill>
                  <a:schemeClr val="accent5"/>
                </a:solidFill>
              </a:rPr>
              <a:t>Significantly</a:t>
            </a:r>
            <a:r>
              <a:rPr lang="en-US" dirty="0" smtClean="0">
                <a:solidFill>
                  <a:schemeClr val="accent5"/>
                </a:solidFill>
              </a:rPr>
              <a:t> reduces creatinine increase in patients that require a transfusion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Reduces new AKI in small, anemic patients</a:t>
            </a:r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CDD2"/>
                </a:solidFill>
              </a:rPr>
              <a:t>Effect of </a:t>
            </a:r>
            <a:r>
              <a:rPr lang="en-US" sz="2000" b="1" dirty="0" err="1">
                <a:solidFill>
                  <a:srgbClr val="00CDD2"/>
                </a:solidFill>
              </a:rPr>
              <a:t>Sorin</a:t>
            </a:r>
            <a:r>
              <a:rPr lang="en-US" sz="2000" b="1" dirty="0">
                <a:solidFill>
                  <a:srgbClr val="00CDD2"/>
                </a:solidFill>
              </a:rPr>
              <a:t> Inspire and Goal Directed Perfusion (GDP) on PRBC Transfusion</a:t>
            </a:r>
            <a:endParaRPr lang="en-US" sz="2000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729475"/>
              </p:ext>
            </p:extLst>
          </p:nvPr>
        </p:nvGraphicFramePr>
        <p:xfrm>
          <a:off x="0" y="1473200"/>
          <a:ext cx="430688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ontent Placeholder 3"/>
          <p:cNvSpPr txBox="1">
            <a:spLocks/>
          </p:cNvSpPr>
          <p:nvPr/>
        </p:nvSpPr>
        <p:spPr>
          <a:xfrm>
            <a:off x="5004048" y="1536700"/>
            <a:ext cx="3960440" cy="391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00620" indent="-300620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1pPr>
            <a:lvl2pPr marL="651344" indent="-250517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16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1002068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•"/>
              <a:defRPr sz="11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1402895" indent="-200414" algn="l" defTabSz="400827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80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1803723" indent="-200414" algn="l" defTabSz="400827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204550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5377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6204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7032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Baseline PRBC Transfusion Rate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46%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Volume mean 2.8 units</a:t>
            </a:r>
            <a:br>
              <a:rPr lang="en-US" dirty="0" smtClean="0">
                <a:solidFill>
                  <a:schemeClr val="accent5"/>
                </a:solidFill>
              </a:rPr>
            </a:br>
            <a:endParaRPr lang="en-US" dirty="0" smtClean="0">
              <a:solidFill>
                <a:schemeClr val="accent5"/>
              </a:solidFill>
            </a:endParaRPr>
          </a:p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End of August 2014 PRBC Rate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23%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Volume mean 0.63 units</a:t>
            </a:r>
          </a:p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50% reduction in frequency of PRBC</a:t>
            </a:r>
          </a:p>
          <a:p>
            <a:pPr>
              <a:buFont typeface="Arial"/>
              <a:buNone/>
            </a:pPr>
            <a:endParaRPr lang="en-US" dirty="0" smtClean="0">
              <a:solidFill>
                <a:schemeClr val="accent5"/>
              </a:solidFill>
            </a:endParaRPr>
          </a:p>
          <a:p>
            <a:pPr>
              <a:buFont typeface="Arial"/>
              <a:buNone/>
            </a:pPr>
            <a:r>
              <a:rPr lang="en-US" dirty="0" smtClean="0">
                <a:solidFill>
                  <a:schemeClr val="accent5"/>
                </a:solidFill>
              </a:rPr>
              <a:t>77% reduction in volume of PRBC units</a:t>
            </a:r>
          </a:p>
          <a:p>
            <a:pPr marL="0" indent="0">
              <a:buFont typeface="Arial"/>
              <a:buNone/>
            </a:pPr>
            <a:endParaRPr lang="en-US" dirty="0" smtClean="0">
              <a:solidFill>
                <a:schemeClr val="accent5"/>
              </a:solidFill>
            </a:endParaRPr>
          </a:p>
          <a:p>
            <a:pPr marL="457200" lvl="1" indent="0">
              <a:buFont typeface="Arial"/>
              <a:buNone/>
            </a:pP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77" y="188640"/>
            <a:ext cx="8452733" cy="767219"/>
          </a:xfrm>
        </p:spPr>
        <p:txBody>
          <a:bodyPr/>
          <a:lstStyle/>
          <a:p>
            <a:pPr algn="ctr"/>
            <a:r>
              <a:rPr lang="en-US" sz="2400" b="1" cap="all" dirty="0" err="1">
                <a:solidFill>
                  <a:srgbClr val="0FBDBD"/>
                </a:solidFill>
              </a:rPr>
              <a:t>Sorin</a:t>
            </a:r>
            <a:r>
              <a:rPr lang="en-US" sz="2400" b="1" cap="all" dirty="0">
                <a:solidFill>
                  <a:srgbClr val="0FBDBD"/>
                </a:solidFill>
              </a:rPr>
              <a:t> </a:t>
            </a:r>
            <a:r>
              <a:rPr lang="en-US" sz="2400" b="1" cap="all" dirty="0" err="1">
                <a:solidFill>
                  <a:srgbClr val="0FBDBD"/>
                </a:solidFill>
              </a:rPr>
              <a:t>HeartLink</a:t>
            </a:r>
            <a:r>
              <a:rPr lang="en-US" sz="2400" b="1" cap="all" dirty="0">
                <a:solidFill>
                  <a:srgbClr val="0FBDBD"/>
                </a:solidFill>
              </a:rPr>
              <a:t/>
            </a:r>
            <a:br>
              <a:rPr lang="en-US" sz="2400" b="1" cap="all" dirty="0">
                <a:solidFill>
                  <a:srgbClr val="0FBDBD"/>
                </a:solidFill>
              </a:rPr>
            </a:br>
            <a:r>
              <a:rPr lang="en-US" sz="2400" b="1" i="1" dirty="0">
                <a:solidFill>
                  <a:srgbClr val="0FBDBD"/>
                </a:solidFill>
              </a:rPr>
              <a:t>One System, Many Solutions</a:t>
            </a:r>
            <a:endParaRPr lang="en-US" sz="2400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grpSp>
        <p:nvGrpSpPr>
          <p:cNvPr id="7" name="Group 188"/>
          <p:cNvGrpSpPr/>
          <p:nvPr/>
        </p:nvGrpSpPr>
        <p:grpSpPr>
          <a:xfrm>
            <a:off x="249307" y="1263409"/>
            <a:ext cx="8666668" cy="4926209"/>
            <a:chOff x="249307" y="1263409"/>
            <a:chExt cx="8666668" cy="4926209"/>
          </a:xfrm>
        </p:grpSpPr>
        <p:sp>
          <p:nvSpPr>
            <p:cNvPr id="8" name="Oval 7"/>
            <p:cNvSpPr/>
            <p:nvPr/>
          </p:nvSpPr>
          <p:spPr>
            <a:xfrm>
              <a:off x="6297980" y="4267200"/>
              <a:ext cx="2141122" cy="1126742"/>
            </a:xfrm>
            <a:prstGeom prst="ellipse">
              <a:avLst/>
            </a:prstGeom>
            <a:noFill/>
            <a:ln w="28575">
              <a:solidFill>
                <a:srgbClr val="0FB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3836268" y="1919450"/>
              <a:ext cx="1478166" cy="795676"/>
            </a:xfrm>
            <a:prstGeom prst="ellipse">
              <a:avLst/>
            </a:prstGeom>
            <a:noFill/>
            <a:ln w="28575">
              <a:solidFill>
                <a:srgbClr val="0FB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3653243" y="3456143"/>
              <a:ext cx="1845123" cy="842647"/>
            </a:xfrm>
            <a:prstGeom prst="ellipse">
              <a:avLst/>
            </a:prstGeom>
            <a:noFill/>
            <a:ln w="28575">
              <a:solidFill>
                <a:srgbClr val="0FB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5213534" y="2532850"/>
              <a:ext cx="1746049" cy="1818136"/>
            </a:xfrm>
            <a:prstGeom prst="line">
              <a:avLst/>
            </a:prstGeom>
            <a:ln w="28575">
              <a:solidFill>
                <a:srgbClr val="0FBD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2070336" y="2532850"/>
              <a:ext cx="1865877" cy="1818136"/>
            </a:xfrm>
            <a:prstGeom prst="line">
              <a:avLst/>
            </a:prstGeom>
            <a:ln w="28575">
              <a:solidFill>
                <a:srgbClr val="0FBD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9" idx="4"/>
              <a:endCxn id="10" idx="0"/>
            </p:cNvCxnSpPr>
            <p:nvPr/>
          </p:nvCxnSpPr>
          <p:spPr>
            <a:xfrm>
              <a:off x="4575351" y="2715126"/>
              <a:ext cx="454" cy="741017"/>
            </a:xfrm>
            <a:prstGeom prst="line">
              <a:avLst/>
            </a:prstGeom>
            <a:ln w="28575">
              <a:solidFill>
                <a:srgbClr val="0FBD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8" idx="0"/>
              <a:endCxn id="10" idx="4"/>
            </p:cNvCxnSpPr>
            <p:nvPr/>
          </p:nvCxnSpPr>
          <p:spPr>
            <a:xfrm flipV="1">
              <a:off x="4575351" y="4298790"/>
              <a:ext cx="454" cy="1095152"/>
            </a:xfrm>
            <a:prstGeom prst="line">
              <a:avLst/>
            </a:prstGeom>
            <a:ln w="28575">
              <a:solidFill>
                <a:srgbClr val="0FBD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3181" y="1851105"/>
              <a:ext cx="1835174" cy="363071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9201" y="2705050"/>
              <a:ext cx="1843765" cy="1472294"/>
            </a:xfrm>
            <a:prstGeom prst="rect">
              <a:avLst/>
            </a:prstGeom>
            <a:ln>
              <a:noFill/>
            </a:ln>
            <a:effectLst>
              <a:outerShdw blurRad="622300" dist="241300" dir="3420000" sx="105000" sy="105000" algn="ctr" rotWithShape="0">
                <a:srgbClr val="000000">
                  <a:alpha val="35000"/>
                </a:srgbClr>
              </a:outerShdw>
            </a:effec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96" r="7699"/>
            <a:stretch/>
          </p:blipFill>
          <p:spPr>
            <a:xfrm>
              <a:off x="4150069" y="1263409"/>
              <a:ext cx="1026633" cy="1348032"/>
            </a:xfrm>
            <a:prstGeom prst="rect">
              <a:avLst/>
            </a:prstGeom>
            <a:effectLst>
              <a:outerShdw blurRad="190500" dist="254000" dir="3300000" sx="94000" sy="94000" algn="tl" rotWithShape="0">
                <a:prstClr val="black">
                  <a:alpha val="36000"/>
                </a:prstClr>
              </a:outerShdw>
            </a:effectLst>
            <a:scene3d>
              <a:camera prst="orthographicFront">
                <a:rot lat="0" lon="21594000" rev="0"/>
              </a:camera>
              <a:lightRig rig="threePt" dir="t"/>
            </a:scene3d>
          </p:spPr>
        </p:pic>
        <p:sp>
          <p:nvSpPr>
            <p:cNvPr id="18" name="Oval 17"/>
            <p:cNvSpPr/>
            <p:nvPr/>
          </p:nvSpPr>
          <p:spPr>
            <a:xfrm>
              <a:off x="3836268" y="5393942"/>
              <a:ext cx="1478166" cy="795676"/>
            </a:xfrm>
            <a:prstGeom prst="ellipse">
              <a:avLst/>
            </a:prstGeom>
            <a:noFill/>
            <a:ln w="28575">
              <a:solidFill>
                <a:srgbClr val="0FB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149" y="4266170"/>
              <a:ext cx="994088" cy="1863914"/>
            </a:xfrm>
            <a:prstGeom prst="rect">
              <a:avLst/>
            </a:prstGeom>
          </p:spPr>
        </p:pic>
        <p:sp>
          <p:nvSpPr>
            <p:cNvPr id="20" name="Oval 19"/>
            <p:cNvSpPr/>
            <p:nvPr/>
          </p:nvSpPr>
          <p:spPr>
            <a:xfrm>
              <a:off x="594211" y="4343400"/>
              <a:ext cx="2126129" cy="1126742"/>
            </a:xfrm>
            <a:prstGeom prst="ellipse">
              <a:avLst/>
            </a:prstGeom>
            <a:noFill/>
            <a:ln w="28575">
              <a:solidFill>
                <a:srgbClr val="0FB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87" t="11317" b="15483"/>
            <a:stretch/>
          </p:blipFill>
          <p:spPr>
            <a:xfrm>
              <a:off x="706695" y="2021100"/>
              <a:ext cx="2332724" cy="3441567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77" b="17821"/>
            <a:stretch/>
          </p:blipFill>
          <p:spPr>
            <a:xfrm>
              <a:off x="7626954" y="2712360"/>
              <a:ext cx="1289021" cy="258374"/>
            </a:xfrm>
            <a:prstGeom prst="rect">
              <a:avLst/>
            </a:prstGeom>
            <a:effectLst/>
          </p:spPr>
        </p:pic>
        <p:sp>
          <p:nvSpPr>
            <p:cNvPr id="23" name="Rectangle 22"/>
            <p:cNvSpPr/>
            <p:nvPr/>
          </p:nvSpPr>
          <p:spPr>
            <a:xfrm>
              <a:off x="1934667" y="3224242"/>
              <a:ext cx="472589" cy="140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100" y="3148739"/>
              <a:ext cx="1153989" cy="329505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4412" y="1498976"/>
              <a:ext cx="1833249" cy="446008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307" y="1361745"/>
              <a:ext cx="3640402" cy="72554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8464" y="5569695"/>
              <a:ext cx="1614116" cy="423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75656" y="1196752"/>
            <a:ext cx="669674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/>
                </a:solidFill>
              </a:rPr>
              <a:t>THANK YOU FOR YOUR TIME.</a:t>
            </a:r>
          </a:p>
          <a:p>
            <a:pPr algn="ctr"/>
            <a:endParaRPr lang="en-US" sz="5400" b="1" dirty="0">
              <a:solidFill>
                <a:schemeClr val="accent5"/>
              </a:solidFill>
            </a:endParaRPr>
          </a:p>
          <a:p>
            <a:pPr algn="ctr"/>
            <a:r>
              <a:rPr lang="en-US" sz="4400" b="1" dirty="0">
                <a:solidFill>
                  <a:schemeClr val="accent5"/>
                </a:solidFill>
              </a:rPr>
              <a:t>Questions ?</a:t>
            </a:r>
          </a:p>
        </p:txBody>
      </p:sp>
      <p:sp>
        <p:nvSpPr>
          <p:cNvPr id="6" name="Segnaposto piè di pagina 3"/>
          <p:cNvSpPr txBox="1">
            <a:spLocks/>
          </p:cNvSpPr>
          <p:nvPr/>
        </p:nvSpPr>
        <p:spPr>
          <a:xfrm>
            <a:off x="4269405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>
                <a:solidFill>
                  <a:schemeClr val="accent5"/>
                </a:solidFill>
              </a:rPr>
              <a:t>3</a:t>
            </a:r>
            <a:r>
              <a:rPr lang="en-US" sz="1000" baseline="30000" smtClean="0">
                <a:solidFill>
                  <a:schemeClr val="accent5"/>
                </a:solidFill>
              </a:rPr>
              <a:t>rd</a:t>
            </a:r>
            <a:r>
              <a:rPr lang="en-US" sz="100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79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973138" y="819150"/>
            <a:ext cx="7440612" cy="35417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63" name="Line 3"/>
          <p:cNvSpPr>
            <a:spLocks noChangeShapeType="1"/>
          </p:cNvSpPr>
          <p:nvPr/>
        </p:nvSpPr>
        <p:spPr bwMode="auto">
          <a:xfrm>
            <a:off x="973138" y="4006850"/>
            <a:ext cx="744061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4" name="Line 4"/>
          <p:cNvSpPr>
            <a:spLocks noChangeShapeType="1"/>
          </p:cNvSpPr>
          <p:nvPr/>
        </p:nvSpPr>
        <p:spPr bwMode="auto">
          <a:xfrm>
            <a:off x="973138" y="3651250"/>
            <a:ext cx="744061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5" name="Line 5"/>
          <p:cNvSpPr>
            <a:spLocks noChangeShapeType="1"/>
          </p:cNvSpPr>
          <p:nvPr/>
        </p:nvSpPr>
        <p:spPr bwMode="auto">
          <a:xfrm>
            <a:off x="973138" y="3295650"/>
            <a:ext cx="744061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6" name="Line 6"/>
          <p:cNvSpPr>
            <a:spLocks noChangeShapeType="1"/>
          </p:cNvSpPr>
          <p:nvPr/>
        </p:nvSpPr>
        <p:spPr bwMode="auto">
          <a:xfrm>
            <a:off x="973138" y="2941638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7" name="Line 7"/>
          <p:cNvSpPr>
            <a:spLocks noChangeShapeType="1"/>
          </p:cNvSpPr>
          <p:nvPr/>
        </p:nvSpPr>
        <p:spPr bwMode="auto">
          <a:xfrm>
            <a:off x="973138" y="2586038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8" name="Line 8"/>
          <p:cNvSpPr>
            <a:spLocks noChangeShapeType="1"/>
          </p:cNvSpPr>
          <p:nvPr/>
        </p:nvSpPr>
        <p:spPr bwMode="auto">
          <a:xfrm>
            <a:off x="973138" y="2239963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69" name="Line 9"/>
          <p:cNvSpPr>
            <a:spLocks noChangeShapeType="1"/>
          </p:cNvSpPr>
          <p:nvPr/>
        </p:nvSpPr>
        <p:spPr bwMode="auto">
          <a:xfrm>
            <a:off x="973138" y="1884363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0" name="Line 10"/>
          <p:cNvSpPr>
            <a:spLocks noChangeShapeType="1"/>
          </p:cNvSpPr>
          <p:nvPr/>
        </p:nvSpPr>
        <p:spPr bwMode="auto">
          <a:xfrm>
            <a:off x="973138" y="1528763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1" name="Line 11"/>
          <p:cNvSpPr>
            <a:spLocks noChangeShapeType="1"/>
          </p:cNvSpPr>
          <p:nvPr/>
        </p:nvSpPr>
        <p:spPr bwMode="auto">
          <a:xfrm>
            <a:off x="973138" y="1174750"/>
            <a:ext cx="744061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2" name="Line 12"/>
          <p:cNvSpPr>
            <a:spLocks noChangeShapeType="1"/>
          </p:cNvSpPr>
          <p:nvPr/>
        </p:nvSpPr>
        <p:spPr bwMode="auto">
          <a:xfrm>
            <a:off x="973138" y="819150"/>
            <a:ext cx="744061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3" name="Rectangle 13"/>
          <p:cNvSpPr>
            <a:spLocks noChangeArrowheads="1"/>
          </p:cNvSpPr>
          <p:nvPr/>
        </p:nvSpPr>
        <p:spPr bwMode="auto">
          <a:xfrm>
            <a:off x="973138" y="819150"/>
            <a:ext cx="7440612" cy="3541713"/>
          </a:xfrm>
          <a:prstGeom prst="rect">
            <a:avLst/>
          </a:prstGeom>
          <a:noFill/>
          <a:ln w="7938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4" name="Rectangle 14"/>
          <p:cNvSpPr>
            <a:spLocks noChangeArrowheads="1"/>
          </p:cNvSpPr>
          <p:nvPr/>
        </p:nvSpPr>
        <p:spPr bwMode="auto">
          <a:xfrm>
            <a:off x="1095375" y="2416175"/>
            <a:ext cx="168275" cy="1944688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5" name="Rectangle 15"/>
          <p:cNvSpPr>
            <a:spLocks noChangeArrowheads="1"/>
          </p:cNvSpPr>
          <p:nvPr/>
        </p:nvSpPr>
        <p:spPr bwMode="auto">
          <a:xfrm>
            <a:off x="1666875" y="2876550"/>
            <a:ext cx="169863" cy="1484313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6" name="Rectangle 16"/>
          <p:cNvSpPr>
            <a:spLocks noChangeArrowheads="1"/>
          </p:cNvSpPr>
          <p:nvPr/>
        </p:nvSpPr>
        <p:spPr bwMode="auto">
          <a:xfrm>
            <a:off x="2239963" y="2239963"/>
            <a:ext cx="169862" cy="2120900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7" name="Rectangle 17"/>
          <p:cNvSpPr>
            <a:spLocks noChangeArrowheads="1"/>
          </p:cNvSpPr>
          <p:nvPr/>
        </p:nvSpPr>
        <p:spPr bwMode="auto">
          <a:xfrm>
            <a:off x="2813050" y="1601788"/>
            <a:ext cx="169863" cy="2759075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8" name="Rectangle 18"/>
          <p:cNvSpPr>
            <a:spLocks noChangeArrowheads="1"/>
          </p:cNvSpPr>
          <p:nvPr/>
        </p:nvSpPr>
        <p:spPr bwMode="auto">
          <a:xfrm>
            <a:off x="3386138" y="1101725"/>
            <a:ext cx="169862" cy="3259138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79" name="Rectangle 19"/>
          <p:cNvSpPr>
            <a:spLocks noChangeArrowheads="1"/>
          </p:cNvSpPr>
          <p:nvPr/>
        </p:nvSpPr>
        <p:spPr bwMode="auto">
          <a:xfrm>
            <a:off x="3959225" y="1028700"/>
            <a:ext cx="169863" cy="3332163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0" name="Rectangle 20"/>
          <p:cNvSpPr>
            <a:spLocks noChangeArrowheads="1"/>
          </p:cNvSpPr>
          <p:nvPr/>
        </p:nvSpPr>
        <p:spPr bwMode="auto">
          <a:xfrm>
            <a:off x="4532313" y="1174750"/>
            <a:ext cx="160337" cy="3186113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1" name="Rectangle 21"/>
          <p:cNvSpPr>
            <a:spLocks noChangeArrowheads="1"/>
          </p:cNvSpPr>
          <p:nvPr/>
        </p:nvSpPr>
        <p:spPr bwMode="auto">
          <a:xfrm>
            <a:off x="5097463" y="1174750"/>
            <a:ext cx="168275" cy="3186113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2" name="Rectangle 22"/>
          <p:cNvSpPr>
            <a:spLocks noChangeArrowheads="1"/>
          </p:cNvSpPr>
          <p:nvPr/>
        </p:nvSpPr>
        <p:spPr bwMode="auto">
          <a:xfrm>
            <a:off x="5670550" y="1384300"/>
            <a:ext cx="168275" cy="2976563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3" name="Rectangle 23"/>
          <p:cNvSpPr>
            <a:spLocks noChangeArrowheads="1"/>
          </p:cNvSpPr>
          <p:nvPr/>
        </p:nvSpPr>
        <p:spPr bwMode="auto">
          <a:xfrm>
            <a:off x="6242050" y="1884363"/>
            <a:ext cx="169863" cy="2476500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4" name="Rectangle 24"/>
          <p:cNvSpPr>
            <a:spLocks noChangeArrowheads="1"/>
          </p:cNvSpPr>
          <p:nvPr/>
        </p:nvSpPr>
        <p:spPr bwMode="auto">
          <a:xfrm>
            <a:off x="6815138" y="2416175"/>
            <a:ext cx="169862" cy="1944688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5" name="Rectangle 25"/>
          <p:cNvSpPr>
            <a:spLocks noChangeArrowheads="1"/>
          </p:cNvSpPr>
          <p:nvPr/>
        </p:nvSpPr>
        <p:spPr bwMode="auto">
          <a:xfrm>
            <a:off x="7388225" y="2941638"/>
            <a:ext cx="169863" cy="1419225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6" name="Rectangle 26"/>
          <p:cNvSpPr>
            <a:spLocks noChangeArrowheads="1"/>
          </p:cNvSpPr>
          <p:nvPr/>
        </p:nvSpPr>
        <p:spPr bwMode="auto">
          <a:xfrm>
            <a:off x="7961313" y="2593975"/>
            <a:ext cx="169862" cy="1766888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7" name="Rectangle 27"/>
          <p:cNvSpPr>
            <a:spLocks noChangeArrowheads="1"/>
          </p:cNvSpPr>
          <p:nvPr/>
        </p:nvSpPr>
        <p:spPr bwMode="auto">
          <a:xfrm>
            <a:off x="1263650" y="2876550"/>
            <a:ext cx="161925" cy="1484313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8" name="Rectangle 28"/>
          <p:cNvSpPr>
            <a:spLocks noChangeArrowheads="1"/>
          </p:cNvSpPr>
          <p:nvPr/>
        </p:nvSpPr>
        <p:spPr bwMode="auto">
          <a:xfrm>
            <a:off x="1836738" y="3013075"/>
            <a:ext cx="161925" cy="1347788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89" name="Rectangle 29"/>
          <p:cNvSpPr>
            <a:spLocks noChangeArrowheads="1"/>
          </p:cNvSpPr>
          <p:nvPr/>
        </p:nvSpPr>
        <p:spPr bwMode="auto">
          <a:xfrm>
            <a:off x="2409825" y="3295650"/>
            <a:ext cx="161925" cy="1065213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0" name="Rectangle 30"/>
          <p:cNvSpPr>
            <a:spLocks noChangeArrowheads="1"/>
          </p:cNvSpPr>
          <p:nvPr/>
        </p:nvSpPr>
        <p:spPr bwMode="auto">
          <a:xfrm>
            <a:off x="2982913" y="3578225"/>
            <a:ext cx="161925" cy="782638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1" name="Rectangle 31"/>
          <p:cNvSpPr>
            <a:spLocks noChangeArrowheads="1"/>
          </p:cNvSpPr>
          <p:nvPr/>
        </p:nvSpPr>
        <p:spPr bwMode="auto">
          <a:xfrm>
            <a:off x="3556000" y="4151313"/>
            <a:ext cx="160338" cy="209550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2" name="Rectangle 32"/>
          <p:cNvSpPr>
            <a:spLocks noChangeArrowheads="1"/>
          </p:cNvSpPr>
          <p:nvPr/>
        </p:nvSpPr>
        <p:spPr bwMode="auto">
          <a:xfrm>
            <a:off x="4129088" y="4078288"/>
            <a:ext cx="160337" cy="282575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3" name="Rectangle 33"/>
          <p:cNvSpPr>
            <a:spLocks noChangeArrowheads="1"/>
          </p:cNvSpPr>
          <p:nvPr/>
        </p:nvSpPr>
        <p:spPr bwMode="auto">
          <a:xfrm>
            <a:off x="4692650" y="4151313"/>
            <a:ext cx="161925" cy="209550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4" name="Rectangle 34"/>
          <p:cNvSpPr>
            <a:spLocks noChangeArrowheads="1"/>
          </p:cNvSpPr>
          <p:nvPr/>
        </p:nvSpPr>
        <p:spPr bwMode="auto">
          <a:xfrm>
            <a:off x="5265738" y="4183063"/>
            <a:ext cx="161925" cy="177800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5" name="Rectangle 35"/>
          <p:cNvSpPr>
            <a:spLocks noChangeArrowheads="1"/>
          </p:cNvSpPr>
          <p:nvPr/>
        </p:nvSpPr>
        <p:spPr bwMode="auto">
          <a:xfrm>
            <a:off x="5838825" y="4078288"/>
            <a:ext cx="161925" cy="282575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6" name="Rectangle 36"/>
          <p:cNvSpPr>
            <a:spLocks noChangeArrowheads="1"/>
          </p:cNvSpPr>
          <p:nvPr/>
        </p:nvSpPr>
        <p:spPr bwMode="auto">
          <a:xfrm>
            <a:off x="6411913" y="4078288"/>
            <a:ext cx="161925" cy="282575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7" name="Rectangle 37"/>
          <p:cNvSpPr>
            <a:spLocks noChangeArrowheads="1"/>
          </p:cNvSpPr>
          <p:nvPr/>
        </p:nvSpPr>
        <p:spPr bwMode="auto">
          <a:xfrm>
            <a:off x="6985000" y="4006850"/>
            <a:ext cx="161925" cy="354013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8" name="Rectangle 38"/>
          <p:cNvSpPr>
            <a:spLocks noChangeArrowheads="1"/>
          </p:cNvSpPr>
          <p:nvPr/>
        </p:nvSpPr>
        <p:spPr bwMode="auto">
          <a:xfrm>
            <a:off x="7558088" y="3933825"/>
            <a:ext cx="161925" cy="427038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8999" name="Rectangle 39"/>
          <p:cNvSpPr>
            <a:spLocks noChangeArrowheads="1"/>
          </p:cNvSpPr>
          <p:nvPr/>
        </p:nvSpPr>
        <p:spPr bwMode="auto">
          <a:xfrm>
            <a:off x="8131175" y="3933825"/>
            <a:ext cx="160338" cy="427038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9000" name="Line 40"/>
          <p:cNvSpPr>
            <a:spLocks noChangeShapeType="1"/>
          </p:cNvSpPr>
          <p:nvPr/>
        </p:nvSpPr>
        <p:spPr bwMode="auto">
          <a:xfrm>
            <a:off x="973138" y="819150"/>
            <a:ext cx="1587" cy="35417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1" name="Line 41"/>
          <p:cNvSpPr>
            <a:spLocks noChangeShapeType="1"/>
          </p:cNvSpPr>
          <p:nvPr/>
        </p:nvSpPr>
        <p:spPr bwMode="auto">
          <a:xfrm>
            <a:off x="941388" y="4360863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2" name="Line 42"/>
          <p:cNvSpPr>
            <a:spLocks noChangeShapeType="1"/>
          </p:cNvSpPr>
          <p:nvPr/>
        </p:nvSpPr>
        <p:spPr bwMode="auto">
          <a:xfrm>
            <a:off x="941388" y="40068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3" name="Line 43"/>
          <p:cNvSpPr>
            <a:spLocks noChangeShapeType="1"/>
          </p:cNvSpPr>
          <p:nvPr/>
        </p:nvSpPr>
        <p:spPr bwMode="auto">
          <a:xfrm>
            <a:off x="941388" y="36512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4" name="Line 44"/>
          <p:cNvSpPr>
            <a:spLocks noChangeShapeType="1"/>
          </p:cNvSpPr>
          <p:nvPr/>
        </p:nvSpPr>
        <p:spPr bwMode="auto">
          <a:xfrm>
            <a:off x="941388" y="32956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5" name="Line 45"/>
          <p:cNvSpPr>
            <a:spLocks noChangeShapeType="1"/>
          </p:cNvSpPr>
          <p:nvPr/>
        </p:nvSpPr>
        <p:spPr bwMode="auto">
          <a:xfrm>
            <a:off x="941388" y="2941638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6" name="Line 46"/>
          <p:cNvSpPr>
            <a:spLocks noChangeShapeType="1"/>
          </p:cNvSpPr>
          <p:nvPr/>
        </p:nvSpPr>
        <p:spPr bwMode="auto">
          <a:xfrm>
            <a:off x="941388" y="2586038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7" name="Line 47"/>
          <p:cNvSpPr>
            <a:spLocks noChangeShapeType="1"/>
          </p:cNvSpPr>
          <p:nvPr/>
        </p:nvSpPr>
        <p:spPr bwMode="auto">
          <a:xfrm>
            <a:off x="941388" y="2239963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8" name="Line 48"/>
          <p:cNvSpPr>
            <a:spLocks noChangeShapeType="1"/>
          </p:cNvSpPr>
          <p:nvPr/>
        </p:nvSpPr>
        <p:spPr bwMode="auto">
          <a:xfrm>
            <a:off x="941388" y="1884363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09" name="Line 49"/>
          <p:cNvSpPr>
            <a:spLocks noChangeShapeType="1"/>
          </p:cNvSpPr>
          <p:nvPr/>
        </p:nvSpPr>
        <p:spPr bwMode="auto">
          <a:xfrm>
            <a:off x="941388" y="1528763"/>
            <a:ext cx="317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0" name="Line 50"/>
          <p:cNvSpPr>
            <a:spLocks noChangeShapeType="1"/>
          </p:cNvSpPr>
          <p:nvPr/>
        </p:nvSpPr>
        <p:spPr bwMode="auto">
          <a:xfrm>
            <a:off x="941388" y="11747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1" name="Line 51"/>
          <p:cNvSpPr>
            <a:spLocks noChangeShapeType="1"/>
          </p:cNvSpPr>
          <p:nvPr/>
        </p:nvSpPr>
        <p:spPr bwMode="auto">
          <a:xfrm>
            <a:off x="941388" y="8191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2" name="Line 52"/>
          <p:cNvSpPr>
            <a:spLocks noChangeShapeType="1"/>
          </p:cNvSpPr>
          <p:nvPr/>
        </p:nvSpPr>
        <p:spPr bwMode="auto">
          <a:xfrm>
            <a:off x="973138" y="4360863"/>
            <a:ext cx="744061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3" name="Line 53"/>
          <p:cNvSpPr>
            <a:spLocks noChangeShapeType="1"/>
          </p:cNvSpPr>
          <p:nvPr/>
        </p:nvSpPr>
        <p:spPr bwMode="auto">
          <a:xfrm flipV="1">
            <a:off x="973138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4" name="Line 54"/>
          <p:cNvSpPr>
            <a:spLocks noChangeShapeType="1"/>
          </p:cNvSpPr>
          <p:nvPr/>
        </p:nvSpPr>
        <p:spPr bwMode="auto">
          <a:xfrm flipV="1">
            <a:off x="1546225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5" name="Line 55"/>
          <p:cNvSpPr>
            <a:spLocks noChangeShapeType="1"/>
          </p:cNvSpPr>
          <p:nvPr/>
        </p:nvSpPr>
        <p:spPr bwMode="auto">
          <a:xfrm flipV="1">
            <a:off x="2119313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6" name="Line 56"/>
          <p:cNvSpPr>
            <a:spLocks noChangeShapeType="1"/>
          </p:cNvSpPr>
          <p:nvPr/>
        </p:nvSpPr>
        <p:spPr bwMode="auto">
          <a:xfrm flipV="1">
            <a:off x="2692400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7" name="Line 57"/>
          <p:cNvSpPr>
            <a:spLocks noChangeShapeType="1"/>
          </p:cNvSpPr>
          <p:nvPr/>
        </p:nvSpPr>
        <p:spPr bwMode="auto">
          <a:xfrm flipV="1">
            <a:off x="3265488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8" name="Line 58"/>
          <p:cNvSpPr>
            <a:spLocks noChangeShapeType="1"/>
          </p:cNvSpPr>
          <p:nvPr/>
        </p:nvSpPr>
        <p:spPr bwMode="auto">
          <a:xfrm flipV="1">
            <a:off x="3838575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19" name="Line 59"/>
          <p:cNvSpPr>
            <a:spLocks noChangeShapeType="1"/>
          </p:cNvSpPr>
          <p:nvPr/>
        </p:nvSpPr>
        <p:spPr bwMode="auto">
          <a:xfrm flipV="1">
            <a:off x="4411663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0" name="Line 60"/>
          <p:cNvSpPr>
            <a:spLocks noChangeShapeType="1"/>
          </p:cNvSpPr>
          <p:nvPr/>
        </p:nvSpPr>
        <p:spPr bwMode="auto">
          <a:xfrm flipV="1">
            <a:off x="4975225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1" name="Line 61"/>
          <p:cNvSpPr>
            <a:spLocks noChangeShapeType="1"/>
          </p:cNvSpPr>
          <p:nvPr/>
        </p:nvSpPr>
        <p:spPr bwMode="auto">
          <a:xfrm flipV="1">
            <a:off x="5548313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2" name="Line 62"/>
          <p:cNvSpPr>
            <a:spLocks noChangeShapeType="1"/>
          </p:cNvSpPr>
          <p:nvPr/>
        </p:nvSpPr>
        <p:spPr bwMode="auto">
          <a:xfrm flipV="1">
            <a:off x="6121400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3" name="Line 63"/>
          <p:cNvSpPr>
            <a:spLocks noChangeShapeType="1"/>
          </p:cNvSpPr>
          <p:nvPr/>
        </p:nvSpPr>
        <p:spPr bwMode="auto">
          <a:xfrm flipV="1">
            <a:off x="6694488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4" name="Line 64"/>
          <p:cNvSpPr>
            <a:spLocks noChangeShapeType="1"/>
          </p:cNvSpPr>
          <p:nvPr/>
        </p:nvSpPr>
        <p:spPr bwMode="auto">
          <a:xfrm flipV="1">
            <a:off x="7267575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5" name="Line 65"/>
          <p:cNvSpPr>
            <a:spLocks noChangeShapeType="1"/>
          </p:cNvSpPr>
          <p:nvPr/>
        </p:nvSpPr>
        <p:spPr bwMode="auto">
          <a:xfrm flipV="1">
            <a:off x="7840663" y="4360863"/>
            <a:ext cx="1587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6" name="Line 66"/>
          <p:cNvSpPr>
            <a:spLocks noChangeShapeType="1"/>
          </p:cNvSpPr>
          <p:nvPr/>
        </p:nvSpPr>
        <p:spPr bwMode="auto">
          <a:xfrm flipV="1">
            <a:off x="8413750" y="4360863"/>
            <a:ext cx="1588" cy="333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9027" name="Rectangle 67"/>
          <p:cNvSpPr>
            <a:spLocks noChangeArrowheads="1"/>
          </p:cNvSpPr>
          <p:nvPr/>
        </p:nvSpPr>
        <p:spPr bwMode="auto">
          <a:xfrm>
            <a:off x="836613" y="4297363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solidFill>
                  <a:srgbClr val="FFFFCC"/>
                </a:solidFill>
                <a:latin typeface="Arial" charset="0"/>
              </a:rPr>
              <a:t>0</a:t>
            </a:r>
            <a:endParaRPr lang="it-IT" sz="1200" b="1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169028" name="Rectangle 68"/>
          <p:cNvSpPr>
            <a:spLocks noChangeArrowheads="1"/>
          </p:cNvSpPr>
          <p:nvPr/>
        </p:nvSpPr>
        <p:spPr bwMode="auto">
          <a:xfrm>
            <a:off x="836613" y="3941763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1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29" name="Rectangle 69"/>
          <p:cNvSpPr>
            <a:spLocks noChangeArrowheads="1"/>
          </p:cNvSpPr>
          <p:nvPr/>
        </p:nvSpPr>
        <p:spPr bwMode="auto">
          <a:xfrm>
            <a:off x="836613" y="3586163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2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30" name="Rectangle 70"/>
          <p:cNvSpPr>
            <a:spLocks noChangeArrowheads="1"/>
          </p:cNvSpPr>
          <p:nvPr/>
        </p:nvSpPr>
        <p:spPr bwMode="auto">
          <a:xfrm>
            <a:off x="836613" y="3232150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3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1" name="Rectangle 71"/>
          <p:cNvSpPr>
            <a:spLocks noChangeArrowheads="1"/>
          </p:cNvSpPr>
          <p:nvPr/>
        </p:nvSpPr>
        <p:spPr bwMode="auto">
          <a:xfrm>
            <a:off x="836613" y="2876550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4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2" name="Rectangle 72"/>
          <p:cNvSpPr>
            <a:spLocks noChangeArrowheads="1"/>
          </p:cNvSpPr>
          <p:nvPr/>
        </p:nvSpPr>
        <p:spPr bwMode="auto">
          <a:xfrm flipH="1">
            <a:off x="690814" y="2509073"/>
            <a:ext cx="18795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 eaLnBrk="1" hangingPunct="1"/>
            <a:r>
              <a:rPr lang="it-IT" sz="1200" b="1" dirty="0">
                <a:latin typeface="Arial" charset="0"/>
              </a:rPr>
              <a:t>5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33" name="Rectangle 73"/>
          <p:cNvSpPr>
            <a:spLocks noChangeArrowheads="1"/>
          </p:cNvSpPr>
          <p:nvPr/>
        </p:nvSpPr>
        <p:spPr bwMode="auto">
          <a:xfrm>
            <a:off x="836613" y="2174875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6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4" name="Rectangle 74"/>
          <p:cNvSpPr>
            <a:spLocks noChangeArrowheads="1"/>
          </p:cNvSpPr>
          <p:nvPr/>
        </p:nvSpPr>
        <p:spPr bwMode="auto">
          <a:xfrm>
            <a:off x="836613" y="1819275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7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5" name="Rectangle 75"/>
          <p:cNvSpPr>
            <a:spLocks noChangeArrowheads="1"/>
          </p:cNvSpPr>
          <p:nvPr/>
        </p:nvSpPr>
        <p:spPr bwMode="auto">
          <a:xfrm>
            <a:off x="836613" y="1465263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8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6" name="Rectangle 76"/>
          <p:cNvSpPr>
            <a:spLocks noChangeArrowheads="1"/>
          </p:cNvSpPr>
          <p:nvPr/>
        </p:nvSpPr>
        <p:spPr bwMode="auto">
          <a:xfrm>
            <a:off x="836613" y="1109663"/>
            <a:ext cx="8496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9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7" name="Rectangle 77"/>
          <p:cNvSpPr>
            <a:spLocks noChangeArrowheads="1"/>
          </p:cNvSpPr>
          <p:nvPr/>
        </p:nvSpPr>
        <p:spPr bwMode="auto">
          <a:xfrm>
            <a:off x="779463" y="7540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10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38" name="Rectangle 78"/>
          <p:cNvSpPr>
            <a:spLocks noChangeArrowheads="1"/>
          </p:cNvSpPr>
          <p:nvPr/>
        </p:nvSpPr>
        <p:spPr bwMode="auto">
          <a:xfrm>
            <a:off x="1231900" y="4449763"/>
            <a:ext cx="30296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&lt; 18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39" name="Rectangle 79"/>
          <p:cNvSpPr>
            <a:spLocks noChangeArrowheads="1"/>
          </p:cNvSpPr>
          <p:nvPr/>
        </p:nvSpPr>
        <p:spPr bwMode="auto">
          <a:xfrm>
            <a:off x="1804988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18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40" name="Rectangle 80"/>
          <p:cNvSpPr>
            <a:spLocks noChangeArrowheads="1"/>
          </p:cNvSpPr>
          <p:nvPr/>
        </p:nvSpPr>
        <p:spPr bwMode="auto">
          <a:xfrm>
            <a:off x="2378075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19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41" name="Rectangle 81"/>
          <p:cNvSpPr>
            <a:spLocks noChangeArrowheads="1"/>
          </p:cNvSpPr>
          <p:nvPr/>
        </p:nvSpPr>
        <p:spPr bwMode="auto">
          <a:xfrm>
            <a:off x="2951163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20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2" name="Rectangle 82"/>
          <p:cNvSpPr>
            <a:spLocks noChangeArrowheads="1"/>
          </p:cNvSpPr>
          <p:nvPr/>
        </p:nvSpPr>
        <p:spPr bwMode="auto">
          <a:xfrm>
            <a:off x="3522663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21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3" name="Rectangle 83"/>
          <p:cNvSpPr>
            <a:spLocks noChangeArrowheads="1"/>
          </p:cNvSpPr>
          <p:nvPr/>
        </p:nvSpPr>
        <p:spPr bwMode="auto">
          <a:xfrm>
            <a:off x="4095750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22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4" name="Rectangle 84"/>
          <p:cNvSpPr>
            <a:spLocks noChangeArrowheads="1"/>
          </p:cNvSpPr>
          <p:nvPr/>
        </p:nvSpPr>
        <p:spPr bwMode="auto">
          <a:xfrm>
            <a:off x="4668838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23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5" name="Rectangle 85"/>
          <p:cNvSpPr>
            <a:spLocks noChangeArrowheads="1"/>
          </p:cNvSpPr>
          <p:nvPr/>
        </p:nvSpPr>
        <p:spPr bwMode="auto">
          <a:xfrm>
            <a:off x="5241925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24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6" name="Rectangle 86"/>
          <p:cNvSpPr>
            <a:spLocks noChangeArrowheads="1"/>
          </p:cNvSpPr>
          <p:nvPr/>
        </p:nvSpPr>
        <p:spPr bwMode="auto">
          <a:xfrm>
            <a:off x="5815013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25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7" name="Rectangle 87"/>
          <p:cNvSpPr>
            <a:spLocks noChangeArrowheads="1"/>
          </p:cNvSpPr>
          <p:nvPr/>
        </p:nvSpPr>
        <p:spPr bwMode="auto">
          <a:xfrm>
            <a:off x="6356350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26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8" name="Rectangle 88"/>
          <p:cNvSpPr>
            <a:spLocks noChangeArrowheads="1"/>
          </p:cNvSpPr>
          <p:nvPr/>
        </p:nvSpPr>
        <p:spPr bwMode="auto">
          <a:xfrm>
            <a:off x="6927850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27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49" name="Rectangle 89"/>
          <p:cNvSpPr>
            <a:spLocks noChangeArrowheads="1"/>
          </p:cNvSpPr>
          <p:nvPr/>
        </p:nvSpPr>
        <p:spPr bwMode="auto">
          <a:xfrm>
            <a:off x="7500938" y="4449763"/>
            <a:ext cx="1699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>
                <a:latin typeface="Arial" charset="0"/>
              </a:rPr>
              <a:t>28</a:t>
            </a:r>
            <a:endParaRPr lang="it-IT" sz="1200" b="1">
              <a:latin typeface="Times New Roman" pitchFamily="18" charset="0"/>
            </a:endParaRPr>
          </a:p>
        </p:txBody>
      </p:sp>
      <p:sp>
        <p:nvSpPr>
          <p:cNvPr id="169050" name="Rectangle 90"/>
          <p:cNvSpPr>
            <a:spLocks noChangeArrowheads="1"/>
          </p:cNvSpPr>
          <p:nvPr/>
        </p:nvSpPr>
        <p:spPr bwMode="auto">
          <a:xfrm>
            <a:off x="8074025" y="4449763"/>
            <a:ext cx="30296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200" b="1" dirty="0">
                <a:latin typeface="Arial" charset="0"/>
              </a:rPr>
              <a:t>&gt; 28</a:t>
            </a:r>
            <a:endParaRPr lang="it-IT" sz="1200" b="1" dirty="0">
              <a:latin typeface="Times New Roman" pitchFamily="18" charset="0"/>
            </a:endParaRPr>
          </a:p>
        </p:txBody>
      </p:sp>
      <p:sp>
        <p:nvSpPr>
          <p:cNvPr id="169051" name="Rectangle 91"/>
          <p:cNvSpPr>
            <a:spLocks noChangeArrowheads="1"/>
          </p:cNvSpPr>
          <p:nvPr/>
        </p:nvSpPr>
        <p:spPr bwMode="auto">
          <a:xfrm>
            <a:off x="4267200" y="4724400"/>
            <a:ext cx="173124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400" b="1">
                <a:latin typeface="Arial" charset="0"/>
              </a:rPr>
              <a:t>Lowest HCT on CPB</a:t>
            </a:r>
            <a:endParaRPr lang="it-IT" sz="1400">
              <a:latin typeface="Times New Roman" pitchFamily="18" charset="0"/>
            </a:endParaRPr>
          </a:p>
        </p:txBody>
      </p:sp>
      <p:sp>
        <p:nvSpPr>
          <p:cNvPr id="169052" name="Rectangle 92"/>
          <p:cNvSpPr>
            <a:spLocks noChangeArrowheads="1"/>
          </p:cNvSpPr>
          <p:nvPr/>
        </p:nvSpPr>
        <p:spPr bwMode="auto">
          <a:xfrm rot="-5400000">
            <a:off x="378906" y="2267612"/>
            <a:ext cx="1603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sz="1400" b="1" dirty="0">
                <a:latin typeface="Arial" charset="0"/>
              </a:rPr>
              <a:t>%</a:t>
            </a:r>
            <a:endParaRPr lang="it-IT" sz="1400" dirty="0">
              <a:latin typeface="Times New Roman" pitchFamily="18" charset="0"/>
            </a:endParaRPr>
          </a:p>
        </p:txBody>
      </p:sp>
      <p:sp>
        <p:nvSpPr>
          <p:cNvPr id="169053" name="Rectangle 93"/>
          <p:cNvSpPr>
            <a:spLocks noChangeArrowheads="1"/>
          </p:cNvSpPr>
          <p:nvPr/>
        </p:nvSpPr>
        <p:spPr bwMode="auto">
          <a:xfrm>
            <a:off x="1066800" y="4876799"/>
            <a:ext cx="187842" cy="173665"/>
          </a:xfrm>
          <a:prstGeom prst="rect">
            <a:avLst/>
          </a:prstGeom>
          <a:solidFill>
            <a:srgbClr val="FF808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9054" name="Rectangle 94"/>
          <p:cNvSpPr>
            <a:spLocks noChangeArrowheads="1"/>
          </p:cNvSpPr>
          <p:nvPr/>
        </p:nvSpPr>
        <p:spPr bwMode="auto">
          <a:xfrm>
            <a:off x="1295400" y="4876800"/>
            <a:ext cx="11670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dirty="0">
                <a:latin typeface="Arial" charset="0"/>
              </a:rPr>
              <a:t>Total N/100</a:t>
            </a:r>
            <a:endParaRPr lang="it-IT" dirty="0">
              <a:latin typeface="Times New Roman" pitchFamily="18" charset="0"/>
            </a:endParaRPr>
          </a:p>
        </p:txBody>
      </p:sp>
      <p:sp>
        <p:nvSpPr>
          <p:cNvPr id="169055" name="Rectangle 95"/>
          <p:cNvSpPr>
            <a:spLocks noChangeArrowheads="1"/>
          </p:cNvSpPr>
          <p:nvPr/>
        </p:nvSpPr>
        <p:spPr bwMode="auto">
          <a:xfrm>
            <a:off x="1041991" y="5411972"/>
            <a:ext cx="212651" cy="148856"/>
          </a:xfrm>
          <a:prstGeom prst="rect">
            <a:avLst/>
          </a:prstGeom>
          <a:solidFill>
            <a:srgbClr val="000000"/>
          </a:solidFill>
          <a:ln w="79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z="24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69056" name="Rectangle 96"/>
          <p:cNvSpPr>
            <a:spLocks noChangeArrowheads="1"/>
          </p:cNvSpPr>
          <p:nvPr/>
        </p:nvSpPr>
        <p:spPr bwMode="auto">
          <a:xfrm>
            <a:off x="1316666" y="5362353"/>
            <a:ext cx="9618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it-IT" dirty="0">
                <a:latin typeface="Arial" charset="0"/>
              </a:rPr>
              <a:t>% ARF-D</a:t>
            </a:r>
            <a:endParaRPr lang="it-IT" dirty="0">
              <a:latin typeface="Times New Roman" pitchFamily="18" charset="0"/>
            </a:endParaRPr>
          </a:p>
        </p:txBody>
      </p:sp>
      <p:sp>
        <p:nvSpPr>
          <p:cNvPr id="169057" name="Text Box 97"/>
          <p:cNvSpPr txBox="1">
            <a:spLocks noChangeArrowheads="1"/>
          </p:cNvSpPr>
          <p:nvPr/>
        </p:nvSpPr>
        <p:spPr bwMode="auto">
          <a:xfrm>
            <a:off x="3696027" y="5946001"/>
            <a:ext cx="4998484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it-IT" b="1" dirty="0">
                <a:solidFill>
                  <a:schemeClr val="accent5"/>
                </a:solidFill>
              </a:rPr>
              <a:t>Karkouti et al, Ann Thorac Surg 2003</a:t>
            </a:r>
          </a:p>
        </p:txBody>
      </p:sp>
      <p:sp>
        <p:nvSpPr>
          <p:cNvPr id="232546" name="Line 98"/>
          <p:cNvSpPr>
            <a:spLocks noChangeShapeType="1"/>
          </p:cNvSpPr>
          <p:nvPr/>
        </p:nvSpPr>
        <p:spPr bwMode="auto">
          <a:xfrm>
            <a:off x="3276600" y="4343400"/>
            <a:ext cx="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2547" name="Text Box 99"/>
          <p:cNvSpPr txBox="1">
            <a:spLocks noChangeArrowheads="1"/>
          </p:cNvSpPr>
          <p:nvPr/>
        </p:nvSpPr>
        <p:spPr bwMode="auto">
          <a:xfrm>
            <a:off x="2667000" y="5867400"/>
            <a:ext cx="860172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it-IT" dirty="0"/>
              <a:t>Cut off</a:t>
            </a:r>
          </a:p>
        </p:txBody>
      </p:sp>
      <p:sp>
        <p:nvSpPr>
          <p:cNvPr id="100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ABAB"/>
                </a:solidFill>
                <a:effectLst/>
                <a:uLnTx/>
                <a:uFillTx/>
                <a:latin typeface="Arial Narrow" pitchFamily="34" charset="0"/>
                <a:ea typeface="ＭＳ Ｐゴシック" pitchFamily="-65" charset="-128"/>
                <a:cs typeface="+mj-cs"/>
              </a:rPr>
              <a:t>Focal Points in Perfusion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BAB"/>
              </a:solidFill>
              <a:effectLst/>
              <a:uLnTx/>
              <a:uFillTx/>
              <a:latin typeface="Arial Narrow" pitchFamily="34" charset="0"/>
              <a:ea typeface="ＭＳ Ｐゴシック" pitchFamily="-65" charset="-128"/>
              <a:cs typeface="+mj-cs"/>
            </a:endParaRPr>
          </a:p>
        </p:txBody>
      </p:sp>
      <p:sp>
        <p:nvSpPr>
          <p:cNvPr id="101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6203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3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546" grpId="0" animBg="1"/>
      <p:bldP spid="23254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http://jtcs.ctsnetjournals.org/content/vol125/issue6/images/large/S002252230273291100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4468813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59" name="Text Box 3"/>
          <p:cNvSpPr txBox="1">
            <a:spLocks noChangeArrowheads="1"/>
          </p:cNvSpPr>
          <p:nvPr/>
        </p:nvSpPr>
        <p:spPr bwMode="auto">
          <a:xfrm>
            <a:off x="4953000" y="359979"/>
            <a:ext cx="4309193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it-IT" sz="2400" b="1" dirty="0">
                <a:solidFill>
                  <a:schemeClr val="accent5"/>
                </a:solidFill>
              </a:rPr>
              <a:t>Habib et al, JTCVS 2003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4953000" y="1395249"/>
            <a:ext cx="3810000" cy="48013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b="1" dirty="0">
                <a:solidFill>
                  <a:schemeClr val="accent5"/>
                </a:solidFill>
              </a:rPr>
              <a:t>Lowest HCT on CPB is associated to: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Reopening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Bleeding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Perioperative MI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Cardiac arrest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Stroke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Coma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Prolonged ventilation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IABP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Renal failure</a:t>
            </a:r>
          </a:p>
          <a:p>
            <a:pPr eaLnBrk="1" hangingPunct="1">
              <a:spcBef>
                <a:spcPct val="5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it-IT" b="1" dirty="0">
                <a:solidFill>
                  <a:schemeClr val="accent5"/>
                </a:solidFill>
              </a:rPr>
              <a:t>MOF</a:t>
            </a:r>
          </a:p>
        </p:txBody>
      </p:sp>
      <p:sp>
        <p:nvSpPr>
          <p:cNvPr id="5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878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345090"/>
            <a:ext cx="8786823" cy="407179"/>
          </a:xfrm>
        </p:spPr>
        <p:txBody>
          <a:bodyPr/>
          <a:lstStyle/>
          <a:p>
            <a:r>
              <a:rPr lang="en-US" sz="2400" b="1" dirty="0"/>
              <a:t>Renal Complications from Cardiopulmonary Bypass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accent5"/>
                </a:solidFill>
              </a:rPr>
              <a:t>Acute Kidney Injury (AKI) 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Occurs in 20-30% of patients undergoing CPB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 60 – 100K / </a:t>
            </a:r>
            <a:r>
              <a:rPr lang="en-US" sz="2400" dirty="0" err="1">
                <a:solidFill>
                  <a:schemeClr val="accent5"/>
                </a:solidFill>
              </a:rPr>
              <a:t>yr</a:t>
            </a:r>
            <a:r>
              <a:rPr lang="en-US" sz="2400" dirty="0">
                <a:solidFill>
                  <a:schemeClr val="accent5"/>
                </a:solidFill>
              </a:rPr>
              <a:t> in the US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 Estimate $1 billion to treat</a:t>
            </a:r>
          </a:p>
          <a:p>
            <a:pPr lvl="2">
              <a:buFont typeface="Arial" pitchFamily="34" charset="0"/>
              <a:buChar char="•"/>
            </a:pPr>
            <a:endParaRPr lang="en-US" sz="2400" dirty="0">
              <a:solidFill>
                <a:schemeClr val="accent5"/>
              </a:solidFill>
            </a:endParaRPr>
          </a:p>
          <a:p>
            <a:pPr lvl="1"/>
            <a:endParaRPr lang="en-US" sz="2400" dirty="0">
              <a:solidFill>
                <a:schemeClr val="accent5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If dialysis is required: 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Up to 50% mortality</a:t>
            </a:r>
          </a:p>
          <a:p>
            <a:pPr lvl="2">
              <a:buFont typeface="Arial" pitchFamily="34" charset="0"/>
              <a:buChar char="•"/>
            </a:pPr>
            <a:r>
              <a:rPr lang="en-US" sz="2400" dirty="0">
                <a:solidFill>
                  <a:schemeClr val="accent5"/>
                </a:solidFill>
              </a:rPr>
              <a:t> Patients remain dialysis dependent</a:t>
            </a:r>
          </a:p>
          <a:p>
            <a:endParaRPr lang="en-US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2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Perfusion Steering Parameters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7325" y="1717302"/>
            <a:ext cx="790887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Common “Steering” Parameters </a:t>
            </a:r>
            <a:r>
              <a:rPr lang="en-US" dirty="0" smtClean="0">
                <a:solidFill>
                  <a:schemeClr val="accent5"/>
                </a:solidFill>
              </a:rPr>
              <a:t>(</a:t>
            </a:r>
            <a:r>
              <a:rPr lang="en-US" dirty="0" err="1" smtClean="0">
                <a:solidFill>
                  <a:schemeClr val="accent5"/>
                </a:solidFill>
              </a:rPr>
              <a:t>Galletti</a:t>
            </a:r>
            <a:r>
              <a:rPr lang="en-US" dirty="0" smtClean="0">
                <a:solidFill>
                  <a:schemeClr val="accent5"/>
                </a:solidFill>
              </a:rPr>
              <a:t>, Berger, Reed, Taylor):</a:t>
            </a:r>
          </a:p>
          <a:p>
            <a:endParaRPr lang="en-US" dirty="0" smtClean="0">
              <a:solidFill>
                <a:schemeClr val="accent5"/>
              </a:solidFill>
            </a:endParaRP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Flow Index: 2.2 to 2.6 ml/min/m</a:t>
            </a:r>
            <a:r>
              <a:rPr lang="en-US" baseline="30000" dirty="0" smtClean="0">
                <a:solidFill>
                  <a:schemeClr val="accent5"/>
                </a:solidFill>
              </a:rPr>
              <a:t>2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SvO</a:t>
            </a:r>
            <a:r>
              <a:rPr lang="en-US" baseline="-25000" dirty="0" smtClean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&gt; 65%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PvO</a:t>
            </a:r>
            <a:r>
              <a:rPr lang="en-US" baseline="-25000" dirty="0" smtClean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&gt; 40 mm Hg</a:t>
            </a:r>
          </a:p>
          <a:p>
            <a:pPr lvl="1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 Lactate &lt; 2 </a:t>
            </a:r>
            <a:r>
              <a:rPr lang="en-US" dirty="0" err="1" smtClean="0">
                <a:solidFill>
                  <a:schemeClr val="accent5"/>
                </a:solidFill>
              </a:rPr>
              <a:t>mmol</a:t>
            </a:r>
            <a:r>
              <a:rPr lang="en-US" dirty="0" smtClean="0">
                <a:solidFill>
                  <a:schemeClr val="accent5"/>
                </a:solidFill>
              </a:rPr>
              <a:t>/l</a:t>
            </a:r>
          </a:p>
        </p:txBody>
      </p:sp>
      <p:grpSp>
        <p:nvGrpSpPr>
          <p:cNvPr id="7" name="Group 16"/>
          <p:cNvGrpSpPr/>
          <p:nvPr/>
        </p:nvGrpSpPr>
        <p:grpSpPr>
          <a:xfrm>
            <a:off x="5432127" y="2586672"/>
            <a:ext cx="3098041" cy="369332"/>
            <a:chOff x="4708478" y="2197290"/>
            <a:chExt cx="3098041" cy="369332"/>
          </a:xfrm>
        </p:grpSpPr>
        <p:sp>
          <p:nvSpPr>
            <p:cNvPr id="4" name="TextBox 3"/>
            <p:cNvSpPr txBox="1"/>
            <p:nvPr/>
          </p:nvSpPr>
          <p:spPr>
            <a:xfrm>
              <a:off x="5377218" y="2197290"/>
              <a:ext cx="2429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BSA only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0" name="Straight Arrow Connector 9"/>
            <p:cNvCxnSpPr>
              <a:stCxn id="4" idx="1"/>
            </p:cNvCxnSpPr>
            <p:nvPr/>
          </p:nvCxnSpPr>
          <p:spPr>
            <a:xfrm flipH="1">
              <a:off x="4708478" y="2381956"/>
              <a:ext cx="668740" cy="2005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7"/>
          <p:cNvGrpSpPr/>
          <p:nvPr/>
        </p:nvGrpSpPr>
        <p:grpSpPr>
          <a:xfrm>
            <a:off x="3343701" y="3193833"/>
            <a:ext cx="4852098" cy="1116675"/>
            <a:chOff x="3002507" y="2893325"/>
            <a:chExt cx="4852098" cy="1116675"/>
          </a:xfrm>
        </p:grpSpPr>
        <p:sp>
          <p:nvSpPr>
            <p:cNvPr id="5" name="TextBox 4"/>
            <p:cNvSpPr txBox="1"/>
            <p:nvPr/>
          </p:nvSpPr>
          <p:spPr>
            <a:xfrm>
              <a:off x="5425304" y="3086670"/>
              <a:ext cx="24293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Full systemic parameters: no regional information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3002507" y="2893325"/>
              <a:ext cx="2306472" cy="518615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 flipV="1">
              <a:off x="3343701" y="3316406"/>
              <a:ext cx="1992574" cy="12283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18"/>
          <p:cNvGrpSpPr/>
          <p:nvPr/>
        </p:nvGrpSpPr>
        <p:grpSpPr>
          <a:xfrm>
            <a:off x="3675600" y="4130723"/>
            <a:ext cx="4426423" cy="1487438"/>
            <a:chOff x="3411940" y="3848669"/>
            <a:chExt cx="4426423" cy="1487438"/>
          </a:xfrm>
        </p:grpSpPr>
        <p:sp>
          <p:nvSpPr>
            <p:cNvPr id="6" name="TextBox 5"/>
            <p:cNvSpPr txBox="1"/>
            <p:nvPr/>
          </p:nvSpPr>
          <p:spPr>
            <a:xfrm>
              <a:off x="5409062" y="4412777"/>
              <a:ext cx="24293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Result of extended anaerobic metabolism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 flipV="1">
              <a:off x="3411940" y="3848669"/>
              <a:ext cx="1951630" cy="859809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709684" y="4203510"/>
            <a:ext cx="3220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Acute Anemia</a:t>
            </a:r>
            <a:r>
              <a:rPr lang="en-US" dirty="0" smtClean="0">
                <a:solidFill>
                  <a:schemeClr val="accent5"/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Reduced viscosity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Increased cardiac output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accent5"/>
              </a:solidFill>
            </a:endParaRPr>
          </a:p>
          <a:p>
            <a:r>
              <a:rPr lang="en-US" b="1" dirty="0" smtClean="0">
                <a:solidFill>
                  <a:schemeClr val="accent5"/>
                </a:solidFill>
              </a:rPr>
              <a:t>Perfusion Anemia: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5"/>
                </a:solidFill>
              </a:rPr>
              <a:t> Pump flow based on BSA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>
                <a:solidFill>
                  <a:schemeClr val="accent5"/>
                </a:solidFill>
              </a:rPr>
              <a:t>3</a:t>
            </a:r>
            <a:r>
              <a:rPr lang="en-US" sz="1000" baseline="30000" smtClean="0">
                <a:solidFill>
                  <a:schemeClr val="accent5"/>
                </a:solidFill>
              </a:rPr>
              <a:t>rd</a:t>
            </a:r>
            <a:r>
              <a:rPr lang="en-US" sz="100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41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6227" y="-279171"/>
            <a:ext cx="8686800" cy="1143000"/>
          </a:xfrm>
        </p:spPr>
        <p:txBody>
          <a:bodyPr/>
          <a:lstStyle/>
          <a:p>
            <a:r>
              <a:rPr lang="en-US" sz="2800" dirty="0" smtClean="0"/>
              <a:t>Reducing Kidney Injury Associated with CBP</a:t>
            </a:r>
            <a:endParaRPr lang="it-IT" sz="2800" dirty="0" smtClean="0">
              <a:ea typeface="Geneva"/>
              <a:cs typeface="Geneva"/>
            </a:endParaRP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b="63387"/>
          <a:stretch>
            <a:fillRect/>
          </a:stretch>
        </p:blipFill>
        <p:spPr>
          <a:xfrm>
            <a:off x="305924" y="1169458"/>
            <a:ext cx="6495950" cy="1522103"/>
          </a:xfrm>
          <a:noFill/>
        </p:spPr>
      </p:pic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4788024" y="5880705"/>
            <a:ext cx="6276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Cited</a:t>
            </a:r>
            <a:r>
              <a:rPr lang="it-IT" b="1" dirty="0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it-IT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by</a:t>
            </a:r>
            <a:r>
              <a:rPr lang="it-IT" b="1" dirty="0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32 </a:t>
            </a:r>
            <a:r>
              <a:rPr lang="it-IT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articles</a:t>
            </a:r>
            <a:r>
              <a:rPr lang="it-IT" b="1" dirty="0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it-IT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available</a:t>
            </a:r>
            <a:r>
              <a:rPr lang="it-IT" b="1" dirty="0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in </a:t>
            </a:r>
            <a:r>
              <a:rPr lang="it-IT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literature</a:t>
            </a:r>
            <a:endParaRPr lang="it-IT" b="1" dirty="0">
              <a:solidFill>
                <a:schemeClr val="accent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459" y="2924740"/>
            <a:ext cx="83241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Test premise that lowest </a:t>
            </a:r>
            <a:r>
              <a:rPr lang="en-US" b="1" dirty="0" err="1" smtClean="0">
                <a:solidFill>
                  <a:schemeClr val="accent5"/>
                </a:solidFill>
                <a:latin typeface="Arial Narrow" pitchFamily="34" charset="0"/>
              </a:rPr>
              <a:t>Hct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on CPB is risk factor for renal failure: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 1048 pt study: Lowest </a:t>
            </a:r>
            <a:r>
              <a:rPr lang="en-US" b="1" dirty="0" err="1" smtClean="0">
                <a:solidFill>
                  <a:schemeClr val="accent5"/>
                </a:solidFill>
                <a:latin typeface="Arial Narrow" pitchFamily="34" charset="0"/>
              </a:rPr>
              <a:t>Hct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, Lowest O</a:t>
            </a:r>
            <a:r>
              <a:rPr lang="en-US" b="1" baseline="-25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delivery, </a:t>
            </a:r>
            <a:r>
              <a:rPr lang="en-US" b="1" dirty="0" err="1" smtClean="0">
                <a:solidFill>
                  <a:schemeClr val="accent5"/>
                </a:solidFill>
                <a:latin typeface="Arial Narrow" pitchFamily="34" charset="0"/>
              </a:rPr>
              <a:t>Qb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, transfusions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chemeClr val="accent5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Best predictor of ARF/AKI was the lowest O2 delivery</a:t>
            </a:r>
          </a:p>
          <a:p>
            <a:endParaRPr lang="en-US" b="1" dirty="0" smtClean="0">
              <a:solidFill>
                <a:schemeClr val="accent5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High hemodilution is a risk factor for ARF/AKI: 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Reduced by increasing O</a:t>
            </a:r>
            <a:r>
              <a:rPr lang="en-US" b="1" baseline="-25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delivery and pump flow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Critical O</a:t>
            </a:r>
            <a:r>
              <a:rPr lang="en-US" b="1" baseline="-25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delivery of 272 ml/min/m</a:t>
            </a:r>
            <a:r>
              <a:rPr lang="en-US" b="1" baseline="30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:  aerobic/anaerobic threshold</a:t>
            </a:r>
          </a:p>
          <a:p>
            <a:endParaRPr lang="en-US" b="1" dirty="0" smtClean="0">
              <a:solidFill>
                <a:schemeClr val="accent5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Kidney is sensitive to low O</a:t>
            </a:r>
            <a:r>
              <a:rPr lang="en-US" b="1" baseline="-25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delivery: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Both O</a:t>
            </a:r>
            <a:r>
              <a:rPr lang="en-US" b="1" baseline="-25000" dirty="0" smtClean="0">
                <a:solidFill>
                  <a:schemeClr val="accent5"/>
                </a:solidFill>
                <a:latin typeface="Arial Narrow" pitchFamily="34" charset="0"/>
              </a:rPr>
              <a:t>2</a:t>
            </a:r>
            <a:r>
              <a:rPr lang="en-US" b="1" dirty="0" smtClean="0">
                <a:solidFill>
                  <a:schemeClr val="accent5"/>
                </a:solidFill>
                <a:latin typeface="Arial Narrow" pitchFamily="34" charset="0"/>
              </a:rPr>
              <a:t> content and flow rate</a:t>
            </a:r>
            <a:endParaRPr lang="en-US" b="1" dirty="0">
              <a:solidFill>
                <a:schemeClr val="accent5"/>
              </a:solidFill>
              <a:latin typeface="Arial Narrow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060848"/>
            <a:ext cx="2971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gnaposto piè di pagina 3"/>
          <p:cNvSpPr txBox="1">
            <a:spLocks/>
          </p:cNvSpPr>
          <p:nvPr/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l" defTabSz="456805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>
                <a:solidFill>
                  <a:schemeClr val="accent5"/>
                </a:solidFill>
              </a:rPr>
              <a:t>3</a:t>
            </a:r>
            <a:r>
              <a:rPr lang="en-US" sz="1000" baseline="30000" smtClean="0">
                <a:solidFill>
                  <a:schemeClr val="accent5"/>
                </a:solidFill>
              </a:rPr>
              <a:t>rd</a:t>
            </a:r>
            <a:r>
              <a:rPr lang="en-US" sz="100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6207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9104" y="675148"/>
            <a:ext cx="8452733" cy="280711"/>
          </a:xfrm>
        </p:spPr>
        <p:txBody>
          <a:bodyPr/>
          <a:lstStyle/>
          <a:p>
            <a:r>
              <a:rPr lang="it-IT" sz="2800" b="1" dirty="0">
                <a:ea typeface="Geneva"/>
                <a:cs typeface="Geneva"/>
              </a:rPr>
              <a:t>Acute Renal Failure and DO</a:t>
            </a:r>
            <a:r>
              <a:rPr lang="it-IT" sz="2800" b="1" baseline="-25000" dirty="0">
                <a:ea typeface="Geneva"/>
                <a:cs typeface="Geneva"/>
              </a:rPr>
              <a:t>2</a:t>
            </a:r>
            <a:endParaRPr lang="en-US" sz="2800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graphicFrame>
        <p:nvGraphicFramePr>
          <p:cNvPr id="11" name="Segnaposto contenuto 6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785062983"/>
              </p:ext>
            </p:extLst>
          </p:nvPr>
        </p:nvGraphicFramePr>
        <p:xfrm>
          <a:off x="328400" y="1340768"/>
          <a:ext cx="8453437" cy="432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sellaDiTesto 7"/>
          <p:cNvSpPr txBox="1">
            <a:spLocks noChangeArrowheads="1"/>
          </p:cNvSpPr>
          <p:nvPr/>
        </p:nvSpPr>
        <p:spPr bwMode="auto">
          <a:xfrm>
            <a:off x="302599" y="5666706"/>
            <a:ext cx="845343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dirty="0">
                <a:solidFill>
                  <a:schemeClr val="accent5"/>
                </a:solidFill>
              </a:rPr>
              <a:t>Source: Ranucci </a:t>
            </a:r>
            <a:r>
              <a:rPr lang="it-IT" sz="1050" dirty="0" err="1">
                <a:solidFill>
                  <a:schemeClr val="accent5"/>
                </a:solidFill>
              </a:rPr>
              <a:t>et</a:t>
            </a:r>
            <a:r>
              <a:rPr lang="it-IT" sz="1050" dirty="0">
                <a:solidFill>
                  <a:schemeClr val="accent5"/>
                </a:solidFill>
              </a:rPr>
              <a:t> al, </a:t>
            </a:r>
            <a:r>
              <a:rPr lang="it-IT" sz="1050" dirty="0" err="1">
                <a:solidFill>
                  <a:schemeClr val="accent5"/>
                </a:solidFill>
              </a:rPr>
              <a:t>Oxygen</a:t>
            </a:r>
            <a:r>
              <a:rPr lang="it-IT" sz="1050" dirty="0">
                <a:solidFill>
                  <a:schemeClr val="accent5"/>
                </a:solidFill>
              </a:rPr>
              <a:t> Delivery </a:t>
            </a:r>
            <a:r>
              <a:rPr lang="it-IT" sz="1050" dirty="0" err="1">
                <a:solidFill>
                  <a:schemeClr val="accent5"/>
                </a:solidFill>
              </a:rPr>
              <a:t>During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Cardiopulmonary</a:t>
            </a:r>
            <a:r>
              <a:rPr lang="it-IT" sz="1050" dirty="0">
                <a:solidFill>
                  <a:schemeClr val="accent5"/>
                </a:solidFill>
              </a:rPr>
              <a:t> Bypass and Acute </a:t>
            </a:r>
            <a:r>
              <a:rPr lang="it-IT" sz="1050" dirty="0" err="1">
                <a:solidFill>
                  <a:schemeClr val="accent5"/>
                </a:solidFill>
              </a:rPr>
              <a:t>Renal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Failure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After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Coronary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 smtClean="0">
                <a:solidFill>
                  <a:schemeClr val="accent5"/>
                </a:solidFill>
              </a:rPr>
              <a:t>Operations</a:t>
            </a:r>
            <a:r>
              <a:rPr lang="it-IT" sz="1050" dirty="0" smtClean="0">
                <a:solidFill>
                  <a:schemeClr val="accent5"/>
                </a:solidFill>
              </a:rPr>
              <a:t>,</a:t>
            </a:r>
            <a:r>
              <a:rPr lang="it-IT" sz="1050" dirty="0" err="1" smtClean="0">
                <a:solidFill>
                  <a:schemeClr val="accent5"/>
                </a:solidFill>
              </a:rPr>
              <a:t>Ann</a:t>
            </a:r>
            <a:r>
              <a:rPr lang="it-IT" sz="1050" dirty="0" smtClean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Thorac</a:t>
            </a:r>
            <a:r>
              <a:rPr lang="it-IT" sz="1050" dirty="0">
                <a:solidFill>
                  <a:schemeClr val="accent5"/>
                </a:solidFill>
              </a:rPr>
              <a:t> </a:t>
            </a:r>
            <a:r>
              <a:rPr lang="it-IT" sz="1050" dirty="0" err="1">
                <a:solidFill>
                  <a:schemeClr val="accent5"/>
                </a:solidFill>
              </a:rPr>
              <a:t>Surg</a:t>
            </a:r>
            <a:r>
              <a:rPr lang="it-IT" sz="1050" dirty="0">
                <a:solidFill>
                  <a:schemeClr val="accent5"/>
                </a:solidFill>
              </a:rPr>
              <a:t> 2005,; 80; 2213-2220</a:t>
            </a:r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Nadir DO</a:t>
            </a:r>
            <a:r>
              <a:rPr lang="en-US" sz="2000" b="1" baseline="-25000" dirty="0"/>
              <a:t>2</a:t>
            </a:r>
            <a:r>
              <a:rPr lang="en-US" sz="2000" b="1" dirty="0"/>
              <a:t> Above Threshold Effectively Guides Therapy</a:t>
            </a:r>
            <a:r>
              <a:rPr lang="en-US" sz="2800" b="1" dirty="0"/>
              <a:t> 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b="1" dirty="0"/>
              <a:t>de </a:t>
            </a:r>
            <a:r>
              <a:rPr lang="en-US" b="1" dirty="0" err="1"/>
              <a:t>Somer</a:t>
            </a:r>
            <a:r>
              <a:rPr lang="en-US" b="1" dirty="0"/>
              <a:t>, et al. Time for GDP?</a:t>
            </a:r>
            <a:endParaRPr lang="en-US" sz="2000" b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96DC66-FFDB-9F43-BC5E-39C4CAD2F01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2699792" y="6445286"/>
            <a:ext cx="3888432" cy="302903"/>
          </a:xfrm>
          <a:prstGeom prst="rect">
            <a:avLst/>
          </a:prstGeom>
        </p:spPr>
        <p:txBody>
          <a:bodyPr/>
          <a:lstStyle/>
          <a:p>
            <a:r>
              <a:rPr lang="en-US" sz="1000" dirty="0" smtClean="0">
                <a:solidFill>
                  <a:schemeClr val="accent5"/>
                </a:solidFill>
              </a:rPr>
              <a:t>3</a:t>
            </a:r>
            <a:r>
              <a:rPr lang="en-US" sz="1000" baseline="30000" dirty="0" smtClean="0">
                <a:solidFill>
                  <a:schemeClr val="accent5"/>
                </a:solidFill>
              </a:rPr>
              <a:t>rd</a:t>
            </a:r>
            <a:r>
              <a:rPr lang="en-US" sz="1000" dirty="0" smtClean="0">
                <a:solidFill>
                  <a:schemeClr val="accent5"/>
                </a:solidFill>
              </a:rPr>
              <a:t> Perfusion Symposium Antalya,  TURKEY 2015</a:t>
            </a:r>
            <a:endParaRPr lang="en-US" sz="1000" dirty="0">
              <a:solidFill>
                <a:schemeClr val="accent5"/>
              </a:solidFill>
            </a:endParaRPr>
          </a:p>
        </p:txBody>
      </p:sp>
      <p:pic>
        <p:nvPicPr>
          <p:cNvPr id="7" name="Content Placeholder 6" descr="de Somer title.png"/>
          <p:cNvPicPr>
            <a:picLocks noGrp="1" noChangeAspect="1"/>
          </p:cNvPicPr>
          <p:nvPr>
            <p:ph sz="quarter" idx="12"/>
          </p:nvPr>
        </p:nvPicPr>
        <p:blipFill>
          <a:blip r:embed="rId2" cstate="print"/>
          <a:stretch>
            <a:fillRect/>
          </a:stretch>
        </p:blipFill>
        <p:spPr>
          <a:xfrm>
            <a:off x="4650869" y="1196752"/>
            <a:ext cx="4385627" cy="199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de Somer fig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3461" y="3316832"/>
            <a:ext cx="4794025" cy="3128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 Placeholder 3"/>
          <p:cNvSpPr txBox="1">
            <a:spLocks/>
          </p:cNvSpPr>
          <p:nvPr/>
        </p:nvSpPr>
        <p:spPr>
          <a:xfrm>
            <a:off x="189117" y="1412776"/>
            <a:ext cx="3721100" cy="439737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it-IT"/>
            </a:defPPr>
            <a:lvl1pPr marL="0" algn="r" defTabSz="456805" rtl="0" eaLnBrk="1" latinLnBrk="0" hangingPunct="1">
              <a:defRPr sz="900" b="0" kern="1200">
                <a:solidFill>
                  <a:srgbClr val="6D2077"/>
                </a:solidFill>
                <a:latin typeface="+mn-lt"/>
                <a:ea typeface="+mn-ea"/>
                <a:cs typeface="+mn-cs"/>
              </a:defRPr>
            </a:lvl1pPr>
            <a:lvl2pPr marL="456805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9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3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8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7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6" algn="l" defTabSz="45680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</a:rPr>
              <a:t>359 Cardiac surgery patients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</a:rPr>
              <a:t>DO</a:t>
            </a:r>
            <a:r>
              <a:rPr lang="en-US" sz="2000" baseline="-25000" dirty="0" smtClean="0">
                <a:solidFill>
                  <a:schemeClr val="accent5"/>
                </a:solidFill>
              </a:rPr>
              <a:t>2</a:t>
            </a:r>
            <a:r>
              <a:rPr lang="en-US" sz="2000" dirty="0" smtClean="0">
                <a:solidFill>
                  <a:schemeClr val="accent5"/>
                </a:solidFill>
              </a:rPr>
              <a:t> “modifiable risk factor” in preventing AKI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</a:rPr>
              <a:t>Nadir DO</a:t>
            </a:r>
            <a:r>
              <a:rPr lang="en-US" sz="2000" baseline="-25000" dirty="0" smtClean="0">
                <a:solidFill>
                  <a:schemeClr val="accent5"/>
                </a:solidFill>
              </a:rPr>
              <a:t>2</a:t>
            </a:r>
            <a:r>
              <a:rPr lang="en-US" sz="2000" dirty="0" smtClean="0">
                <a:solidFill>
                  <a:schemeClr val="accent5"/>
                </a:solidFill>
              </a:rPr>
              <a:t> above threshold effective guide to therapy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</a:rPr>
              <a:t>Nadir DO</a:t>
            </a:r>
            <a:r>
              <a:rPr lang="en-US" sz="2000" baseline="-25000" dirty="0" smtClean="0">
                <a:solidFill>
                  <a:schemeClr val="accent5"/>
                </a:solidFill>
              </a:rPr>
              <a:t>2</a:t>
            </a:r>
            <a:r>
              <a:rPr lang="en-US" sz="2000" dirty="0" smtClean="0">
                <a:solidFill>
                  <a:schemeClr val="accent5"/>
                </a:solidFill>
              </a:rPr>
              <a:t>/VCO</a:t>
            </a:r>
            <a:r>
              <a:rPr lang="en-US" sz="2000" baseline="-25000" dirty="0" smtClean="0">
                <a:solidFill>
                  <a:schemeClr val="accent5"/>
                </a:solidFill>
              </a:rPr>
              <a:t>2</a:t>
            </a:r>
            <a:r>
              <a:rPr lang="en-US" sz="2000" dirty="0" smtClean="0">
                <a:solidFill>
                  <a:schemeClr val="accent5"/>
                </a:solidFill>
              </a:rPr>
              <a:t> further guides management</a:t>
            </a:r>
          </a:p>
        </p:txBody>
      </p:sp>
    </p:spTree>
    <p:extLst>
      <p:ext uri="{BB962C8B-B14F-4D97-AF65-F5344CB8AC3E}">
        <p14:creationId xmlns:p14="http://schemas.microsoft.com/office/powerpoint/2010/main" val="244381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HeartLink 2015 Turkey">
  <a:themeElements>
    <a:clrScheme name="LivaNova">
      <a:dk1>
        <a:srgbClr val="6D2077"/>
      </a:dk1>
      <a:lt1>
        <a:sysClr val="window" lastClr="FFFFFF"/>
      </a:lt1>
      <a:dk2>
        <a:srgbClr val="6D2077"/>
      </a:dk2>
      <a:lt2>
        <a:srgbClr val="FFFFFF"/>
      </a:lt2>
      <a:accent1>
        <a:srgbClr val="6D2077"/>
      </a:accent1>
      <a:accent2>
        <a:srgbClr val="FF5C39"/>
      </a:accent2>
      <a:accent3>
        <a:srgbClr val="FF8F1C"/>
      </a:accent3>
      <a:accent4>
        <a:srgbClr val="B0008E"/>
      </a:accent4>
      <a:accent5>
        <a:srgbClr val="00B0B9"/>
      </a:accent5>
      <a:accent6>
        <a:srgbClr val="FFFFFF"/>
      </a:accent6>
      <a:hlink>
        <a:srgbClr val="FF5C39"/>
      </a:hlink>
      <a:folHlink>
        <a:srgbClr val="580E64"/>
      </a:folHlink>
    </a:clrScheme>
    <a:fontScheme name="Office 2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Verdan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ardiac Rhythm Management">
  <a:themeElements>
    <a:clrScheme name="LivaNova">
      <a:dk1>
        <a:srgbClr val="6D2077"/>
      </a:dk1>
      <a:lt1>
        <a:sysClr val="window" lastClr="FFFFFF"/>
      </a:lt1>
      <a:dk2>
        <a:srgbClr val="6D2077"/>
      </a:dk2>
      <a:lt2>
        <a:srgbClr val="FFFFFF"/>
      </a:lt2>
      <a:accent1>
        <a:srgbClr val="6D2077"/>
      </a:accent1>
      <a:accent2>
        <a:srgbClr val="FF5C39"/>
      </a:accent2>
      <a:accent3>
        <a:srgbClr val="FF8F1C"/>
      </a:accent3>
      <a:accent4>
        <a:srgbClr val="B0008E"/>
      </a:accent4>
      <a:accent5>
        <a:srgbClr val="00B0B9"/>
      </a:accent5>
      <a:accent6>
        <a:srgbClr val="FFFFFF"/>
      </a:accent6>
      <a:hlink>
        <a:srgbClr val="FF5C39"/>
      </a:hlink>
      <a:folHlink>
        <a:srgbClr val="580E64"/>
      </a:folHlink>
    </a:clrScheme>
    <a:fontScheme name="Office 2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Verdan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ardiac Surgery">
  <a:themeElements>
    <a:clrScheme name="LivaNova">
      <a:dk1>
        <a:srgbClr val="6D2077"/>
      </a:dk1>
      <a:lt1>
        <a:sysClr val="window" lastClr="FFFFFF"/>
      </a:lt1>
      <a:dk2>
        <a:srgbClr val="6D2077"/>
      </a:dk2>
      <a:lt2>
        <a:srgbClr val="FFFFFF"/>
      </a:lt2>
      <a:accent1>
        <a:srgbClr val="6D2077"/>
      </a:accent1>
      <a:accent2>
        <a:srgbClr val="FF5C39"/>
      </a:accent2>
      <a:accent3>
        <a:srgbClr val="FF8F1C"/>
      </a:accent3>
      <a:accent4>
        <a:srgbClr val="B0008E"/>
      </a:accent4>
      <a:accent5>
        <a:srgbClr val="00B0B9"/>
      </a:accent5>
      <a:accent6>
        <a:srgbClr val="FFFFFF"/>
      </a:accent6>
      <a:hlink>
        <a:srgbClr val="FF5C39"/>
      </a:hlink>
      <a:folHlink>
        <a:srgbClr val="580E64"/>
      </a:folHlink>
    </a:clrScheme>
    <a:fontScheme name="Office 2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Verdan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Neuromodulation">
  <a:themeElements>
    <a:clrScheme name="LivaNova">
      <a:dk1>
        <a:srgbClr val="6D2077"/>
      </a:dk1>
      <a:lt1>
        <a:sysClr val="window" lastClr="FFFFFF"/>
      </a:lt1>
      <a:dk2>
        <a:srgbClr val="6D2077"/>
      </a:dk2>
      <a:lt2>
        <a:srgbClr val="FFFFFF"/>
      </a:lt2>
      <a:accent1>
        <a:srgbClr val="6D2077"/>
      </a:accent1>
      <a:accent2>
        <a:srgbClr val="FF5C39"/>
      </a:accent2>
      <a:accent3>
        <a:srgbClr val="FF8F1C"/>
      </a:accent3>
      <a:accent4>
        <a:srgbClr val="B0008E"/>
      </a:accent4>
      <a:accent5>
        <a:srgbClr val="00B0B9"/>
      </a:accent5>
      <a:accent6>
        <a:srgbClr val="FFFFFF"/>
      </a:accent6>
      <a:hlink>
        <a:srgbClr val="FF5C39"/>
      </a:hlink>
      <a:folHlink>
        <a:srgbClr val="580E64"/>
      </a:folHlink>
    </a:clrScheme>
    <a:fontScheme name="Office 2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Verdan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HeartLink 2015 Turkey</Template>
  <TotalTime>0</TotalTime>
  <Words>881</Words>
  <Application>Microsoft Office PowerPoint</Application>
  <PresentationFormat>On-screen Show (4:3)</PresentationFormat>
  <Paragraphs>219</Paragraphs>
  <Slides>24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HeartLink 2015 Turkey</vt:lpstr>
      <vt:lpstr>Cardiac Rhythm Management</vt:lpstr>
      <vt:lpstr>Cardiac Surgery</vt:lpstr>
      <vt:lpstr>Neuromodulation</vt:lpstr>
      <vt:lpstr>Equazione</vt:lpstr>
      <vt:lpstr>Sorin HeartLink – Perfusion Systems and Solutions </vt:lpstr>
      <vt:lpstr>Steering Perfusion</vt:lpstr>
      <vt:lpstr>PowerPoint Presentation</vt:lpstr>
      <vt:lpstr>PowerPoint Presentation</vt:lpstr>
      <vt:lpstr>Renal Complications from Cardiopulmonary Bypass</vt:lpstr>
      <vt:lpstr>Common Perfusion Steering Parameters</vt:lpstr>
      <vt:lpstr>Reducing Kidney Injury Associated with CBP</vt:lpstr>
      <vt:lpstr>Acute Renal Failure and DO2</vt:lpstr>
      <vt:lpstr>Nadir DO2 Above Threshold Effectively Guides Therapy  de Somer, et al. Time for GDP?</vt:lpstr>
      <vt:lpstr>Factors and Management of AKI</vt:lpstr>
      <vt:lpstr>Standardized perfusion approach - Pump flow based on BSA</vt:lpstr>
      <vt:lpstr>Respiration and Metabolic State</vt:lpstr>
      <vt:lpstr>PowerPoint Presentation</vt:lpstr>
      <vt:lpstr>PowerPoint Presentation</vt:lpstr>
      <vt:lpstr>PowerPoint Presentation</vt:lpstr>
      <vt:lpstr>PowerPoint Presentation</vt:lpstr>
      <vt:lpstr>GDP MonitorTM: Oxygen Delivery DO2</vt:lpstr>
      <vt:lpstr>GDP MonitorTM: Carbon Dioxide Production VCO2</vt:lpstr>
      <vt:lpstr>GDP Monitor TM allows to monitor real time the key patient metabolic parameters during CPB</vt:lpstr>
      <vt:lpstr>Effect of GDP on kidney injury</vt:lpstr>
      <vt:lpstr>Effect of Sorin Inspire and Goal Directed Perfusion (GDP) on PRBC Transfusion</vt:lpstr>
      <vt:lpstr>Sorin HeartLink One System, Many Solutions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Sorin HeartLink – Perfusion Systems and Solutions </dc:title>
  <dc:creator>Christian</dc:creator>
  <cp:lastModifiedBy>Christian</cp:lastModifiedBy>
  <cp:revision>2</cp:revision>
  <dcterms:created xsi:type="dcterms:W3CDTF">2015-11-07T04:43:05Z</dcterms:created>
  <dcterms:modified xsi:type="dcterms:W3CDTF">2015-11-07T04:44:25Z</dcterms:modified>
</cp:coreProperties>
</file>