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6" r:id="rId9"/>
    <p:sldId id="259" r:id="rId10"/>
    <p:sldId id="260" r:id="rId11"/>
    <p:sldId id="261" r:id="rId12"/>
    <p:sldId id="262" r:id="rId13"/>
    <p:sldId id="263" r:id="rId14"/>
    <p:sldId id="270" r:id="rId15"/>
    <p:sldId id="271" r:id="rId16"/>
    <p:sldId id="272" r:id="rId17"/>
    <p:sldId id="273" r:id="rId18"/>
    <p:sldId id="277" r:id="rId19"/>
    <p:sldId id="275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3" r:id="rId34"/>
    <p:sldId id="291" r:id="rId35"/>
    <p:sldId id="292" r:id="rId36"/>
    <p:sldId id="294" r:id="rId37"/>
    <p:sldId id="295" r:id="rId38"/>
    <p:sldId id="298" r:id="rId39"/>
    <p:sldId id="296" r:id="rId40"/>
    <p:sldId id="297" r:id="rId41"/>
    <p:sldId id="299" r:id="rId42"/>
    <p:sldId id="300" r:id="rId43"/>
    <p:sldId id="301" r:id="rId44"/>
    <p:sldId id="302" r:id="rId45"/>
    <p:sldId id="274" r:id="rId4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D2D6-1475-4A12-AEBD-04D10E2EF2E2}" type="datetimeFigureOut">
              <a:rPr lang="tr-TR" smtClean="0"/>
              <a:t>14.10.2015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FA95-4851-4319-8F67-36ADF078B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27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D2D6-1475-4A12-AEBD-04D10E2EF2E2}" type="datetimeFigureOut">
              <a:rPr lang="tr-TR" smtClean="0"/>
              <a:t>14.10.2015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FA95-4851-4319-8F67-36ADF078B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15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D2D6-1475-4A12-AEBD-04D10E2EF2E2}" type="datetimeFigureOut">
              <a:rPr lang="tr-TR" smtClean="0"/>
              <a:t>14.10.2015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FA95-4851-4319-8F67-36ADF078B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6675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D2D6-1475-4A12-AEBD-04D10E2EF2E2}" type="datetimeFigureOut">
              <a:rPr lang="tr-TR" smtClean="0"/>
              <a:t>14.10.2015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FA95-4851-4319-8F67-36ADF078B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991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D2D6-1475-4A12-AEBD-04D10E2EF2E2}" type="datetimeFigureOut">
              <a:rPr lang="tr-TR" smtClean="0"/>
              <a:t>14.10.2015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FA95-4851-4319-8F67-36ADF078B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2334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D2D6-1475-4A12-AEBD-04D10E2EF2E2}" type="datetimeFigureOut">
              <a:rPr lang="tr-TR" smtClean="0"/>
              <a:t>14.10.2015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FA95-4851-4319-8F67-36ADF078B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269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D2D6-1475-4A12-AEBD-04D10E2EF2E2}" type="datetimeFigureOut">
              <a:rPr lang="tr-TR" smtClean="0"/>
              <a:t>14.10.2015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FA95-4851-4319-8F67-36ADF078B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807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D2D6-1475-4A12-AEBD-04D10E2EF2E2}" type="datetimeFigureOut">
              <a:rPr lang="tr-TR" smtClean="0"/>
              <a:t>14.10.2015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FA95-4851-4319-8F67-36ADF078B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765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D2D6-1475-4A12-AEBD-04D10E2EF2E2}" type="datetimeFigureOut">
              <a:rPr lang="tr-TR" smtClean="0"/>
              <a:t>14.10.2015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FA95-4851-4319-8F67-36ADF078B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7171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D2D6-1475-4A12-AEBD-04D10E2EF2E2}" type="datetimeFigureOut">
              <a:rPr lang="tr-TR" smtClean="0"/>
              <a:t>14.10.2015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FA95-4851-4319-8F67-36ADF078B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4682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D2D6-1475-4A12-AEBD-04D10E2EF2E2}" type="datetimeFigureOut">
              <a:rPr lang="tr-TR" smtClean="0"/>
              <a:t>14.10.2015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FA95-4851-4319-8F67-36ADF078B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475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4D2D6-1475-4A12-AEBD-04D10E2EF2E2}" type="datetimeFigureOut">
              <a:rPr lang="tr-TR" smtClean="0"/>
              <a:t>14.10.2015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2FA95-4851-4319-8F67-36ADF078B6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7504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NEONATAL VE İNFANT KPB’DE ONKOTİK BASINÇ REGÜLASYONU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/>
              <a:t>Doç.Dr.Faik</a:t>
            </a:r>
            <a:r>
              <a:rPr lang="tr-TR" smtClean="0"/>
              <a:t> Fevzi OKUR</a:t>
            </a:r>
            <a:endParaRPr lang="tr-TR" dirty="0" smtClean="0"/>
          </a:p>
          <a:p>
            <a:r>
              <a:rPr lang="tr-TR" dirty="0" smtClean="0"/>
              <a:t>Şifa Üniversitesi Tıp Fakültesi </a:t>
            </a:r>
          </a:p>
          <a:p>
            <a:r>
              <a:rPr lang="tr-TR" dirty="0" smtClean="0"/>
              <a:t>Çocuk Kalp Damar Cerrahisi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56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144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" y="0"/>
            <a:ext cx="913099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75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525963"/>
          </a:xfrm>
        </p:spPr>
        <p:txBody>
          <a:bodyPr>
            <a:normAutofit/>
          </a:bodyPr>
          <a:lstStyle/>
          <a:p>
            <a:r>
              <a:rPr lang="tr-TR" sz="1800" dirty="0"/>
              <a:t>Tüm </a:t>
            </a:r>
            <a:r>
              <a:rPr lang="tr-TR" sz="1800" dirty="0" err="1"/>
              <a:t>membranlar</a:t>
            </a:r>
            <a:r>
              <a:rPr lang="tr-TR" sz="1800" dirty="0"/>
              <a:t> suya geçirgen olmaları nedeni ile suyun dağılımı tamamen </a:t>
            </a:r>
            <a:r>
              <a:rPr lang="tr-TR" sz="1800" dirty="0" err="1"/>
              <a:t>ozmotik</a:t>
            </a:r>
            <a:r>
              <a:rPr lang="tr-TR" sz="1800" dirty="0"/>
              <a:t> basınç ile belirlenir</a:t>
            </a:r>
            <a:r>
              <a:rPr lang="tr-TR" sz="1800" dirty="0" smtClean="0"/>
              <a:t>.</a:t>
            </a:r>
          </a:p>
          <a:p>
            <a:r>
              <a:rPr lang="tr-TR" sz="1800" dirty="0" smtClean="0"/>
              <a:t>Her </a:t>
            </a:r>
            <a:r>
              <a:rPr lang="tr-TR" sz="1800" dirty="0" err="1"/>
              <a:t>kompartmanda</a:t>
            </a:r>
            <a:r>
              <a:rPr lang="tr-TR" sz="1800" dirty="0"/>
              <a:t> suyu orada tutan majör bir solut bulunur.</a:t>
            </a:r>
          </a:p>
          <a:p>
            <a:pPr marL="0" indent="0">
              <a:buNone/>
            </a:pPr>
            <a:r>
              <a:rPr lang="tr-TR" sz="1800" dirty="0" smtClean="0"/>
              <a:t>                          </a:t>
            </a:r>
            <a:r>
              <a:rPr lang="tr-TR" sz="1800" dirty="0" smtClean="0">
                <a:solidFill>
                  <a:srgbClr val="FFFF00"/>
                </a:solidFill>
              </a:rPr>
              <a:t>Potasyum </a:t>
            </a:r>
            <a:r>
              <a:rPr lang="tr-TR" sz="1800" dirty="0">
                <a:solidFill>
                  <a:srgbClr val="FFFF00"/>
                </a:solidFill>
              </a:rPr>
              <a:t>tuzları  </a:t>
            </a:r>
            <a:r>
              <a:rPr lang="tr-TR" sz="1800" dirty="0"/>
              <a:t>HÜCRE İÇİ</a:t>
            </a:r>
          </a:p>
          <a:p>
            <a:pPr marL="0" indent="0">
              <a:buNone/>
            </a:pPr>
            <a:r>
              <a:rPr lang="tr-TR" sz="1800" dirty="0" smtClean="0"/>
              <a:t>                          </a:t>
            </a:r>
            <a:r>
              <a:rPr lang="tr-TR" sz="1800" dirty="0" err="1" smtClean="0">
                <a:solidFill>
                  <a:srgbClr val="FFFF00"/>
                </a:solidFill>
              </a:rPr>
              <a:t>Na</a:t>
            </a:r>
            <a:r>
              <a:rPr lang="tr-TR" sz="1800" dirty="0" smtClean="0">
                <a:solidFill>
                  <a:srgbClr val="FFFF00"/>
                </a:solidFill>
              </a:rPr>
              <a:t> </a:t>
            </a:r>
            <a:r>
              <a:rPr lang="tr-TR" sz="1800" dirty="0">
                <a:solidFill>
                  <a:srgbClr val="FFFF00"/>
                </a:solidFill>
              </a:rPr>
              <a:t>tuzları</a:t>
            </a:r>
            <a:r>
              <a:rPr lang="tr-TR" sz="1800" dirty="0"/>
              <a:t> İNTERSTİSYEL SIVI</a:t>
            </a:r>
          </a:p>
          <a:p>
            <a:pPr marL="0" indent="0">
              <a:buNone/>
            </a:pPr>
            <a:r>
              <a:rPr lang="tr-TR" sz="1800" dirty="0" smtClean="0"/>
              <a:t>                          </a:t>
            </a:r>
            <a:r>
              <a:rPr lang="tr-TR" sz="1800" dirty="0" err="1" smtClean="0">
                <a:solidFill>
                  <a:srgbClr val="FFFF00"/>
                </a:solidFill>
              </a:rPr>
              <a:t>Albumin</a:t>
            </a:r>
            <a:r>
              <a:rPr lang="tr-TR" sz="1800" dirty="0" smtClean="0"/>
              <a:t> </a:t>
            </a:r>
            <a:r>
              <a:rPr lang="tr-TR" sz="1800" dirty="0"/>
              <a:t>PLAZMA</a:t>
            </a:r>
          </a:p>
          <a:p>
            <a:endParaRPr lang="tr-TR" sz="1800" dirty="0"/>
          </a:p>
        </p:txBody>
      </p:sp>
      <p:pic>
        <p:nvPicPr>
          <p:cNvPr id="4" name="Resi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5760720" cy="430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109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600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/>
              <a:t>Albumin</a:t>
            </a:r>
            <a:r>
              <a:rPr lang="tr-TR" sz="2400" dirty="0" smtClean="0"/>
              <a:t>, total plazma proteininin %50’sini oluşturur.</a:t>
            </a:r>
          </a:p>
          <a:p>
            <a:endParaRPr lang="tr-TR" sz="2400" dirty="0" smtClean="0"/>
          </a:p>
          <a:p>
            <a:r>
              <a:rPr lang="tr-TR" sz="2400" dirty="0" err="1" smtClean="0"/>
              <a:t>İntravasküler</a:t>
            </a:r>
            <a:r>
              <a:rPr lang="tr-TR" sz="2400" dirty="0" smtClean="0"/>
              <a:t> </a:t>
            </a:r>
            <a:r>
              <a:rPr lang="tr-TR" sz="2400" dirty="0" err="1" smtClean="0"/>
              <a:t>kolloid</a:t>
            </a:r>
            <a:r>
              <a:rPr lang="tr-TR" sz="2400" dirty="0" smtClean="0"/>
              <a:t> </a:t>
            </a:r>
            <a:r>
              <a:rPr lang="tr-TR" sz="2400" dirty="0" err="1" smtClean="0"/>
              <a:t>osmotik</a:t>
            </a:r>
            <a:r>
              <a:rPr lang="tr-TR" sz="2400" dirty="0" smtClean="0"/>
              <a:t> basıncın (KOB) %80</a:t>
            </a:r>
          </a:p>
          <a:p>
            <a:endParaRPr lang="tr-TR" sz="2400" dirty="0" smtClean="0"/>
          </a:p>
          <a:p>
            <a:r>
              <a:rPr lang="tr-TR" sz="2400" dirty="0" smtClean="0"/>
              <a:t>Yetişkinde KOB 25 </a:t>
            </a:r>
            <a:r>
              <a:rPr lang="tr-TR" sz="2400" dirty="0" err="1" smtClean="0"/>
              <a:t>mmHg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err="1" smtClean="0"/>
              <a:t>Yenidoğan</a:t>
            </a:r>
            <a:r>
              <a:rPr lang="tr-TR" sz="2400" dirty="0" smtClean="0"/>
              <a:t> ve </a:t>
            </a:r>
            <a:r>
              <a:rPr lang="tr-TR" sz="2400" dirty="0" err="1" smtClean="0"/>
              <a:t>infantta</a:t>
            </a:r>
            <a:r>
              <a:rPr lang="tr-TR" sz="2400" dirty="0" smtClean="0"/>
              <a:t> 24-26 </a:t>
            </a:r>
            <a:r>
              <a:rPr lang="tr-TR" sz="2400" dirty="0" err="1" smtClean="0"/>
              <a:t>mmHg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57860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Hayvan deneyi</a:t>
            </a:r>
          </a:p>
          <a:p>
            <a:r>
              <a:rPr lang="tr-TR" sz="2400" dirty="0" smtClean="0"/>
              <a:t>Erişkin kalp ve </a:t>
            </a:r>
            <a:r>
              <a:rPr lang="tr-TR" sz="2400" dirty="0" err="1" smtClean="0"/>
              <a:t>immatür</a:t>
            </a:r>
            <a:r>
              <a:rPr lang="tr-TR" sz="2400" dirty="0" smtClean="0"/>
              <a:t> kalp</a:t>
            </a:r>
          </a:p>
          <a:p>
            <a:r>
              <a:rPr lang="tr-TR" sz="2400" dirty="0" err="1" smtClean="0"/>
              <a:t>Normovolemik</a:t>
            </a:r>
            <a:r>
              <a:rPr lang="tr-TR" sz="2400" dirty="0" smtClean="0"/>
              <a:t> – </a:t>
            </a:r>
            <a:r>
              <a:rPr lang="tr-TR" sz="2400" dirty="0" err="1" smtClean="0"/>
              <a:t>Kristalloid</a:t>
            </a:r>
            <a:r>
              <a:rPr lang="tr-TR" sz="2400" dirty="0" smtClean="0"/>
              <a:t> – </a:t>
            </a:r>
            <a:r>
              <a:rPr lang="tr-TR" sz="2400" dirty="0" err="1" smtClean="0"/>
              <a:t>Hemodilüsyon</a:t>
            </a:r>
            <a:r>
              <a:rPr lang="tr-TR" sz="2400" dirty="0" smtClean="0"/>
              <a:t> - </a:t>
            </a:r>
            <a:r>
              <a:rPr lang="tr-TR" sz="2400" dirty="0" err="1" smtClean="0"/>
              <a:t>Htc</a:t>
            </a:r>
            <a:r>
              <a:rPr lang="tr-TR" sz="2400" dirty="0" smtClean="0"/>
              <a:t>: %25</a:t>
            </a:r>
          </a:p>
          <a:p>
            <a:r>
              <a:rPr lang="tr-TR" sz="2400" dirty="0" smtClean="0"/>
              <a:t>90 </a:t>
            </a:r>
            <a:r>
              <a:rPr lang="tr-TR" sz="2400" dirty="0" err="1" smtClean="0"/>
              <a:t>dk</a:t>
            </a:r>
            <a:r>
              <a:rPr lang="tr-TR" sz="2400" dirty="0" smtClean="0"/>
              <a:t> sonra erişkin kalbinde, sol </a:t>
            </a:r>
            <a:r>
              <a:rPr lang="tr-TR" sz="2400" dirty="0" err="1" smtClean="0"/>
              <a:t>ventrikül</a:t>
            </a:r>
            <a:r>
              <a:rPr lang="tr-TR" sz="2400" dirty="0" smtClean="0"/>
              <a:t> </a:t>
            </a:r>
            <a:r>
              <a:rPr lang="tr-TR" sz="2400" dirty="0" err="1" smtClean="0"/>
              <a:t>fonsiyonlarında</a:t>
            </a:r>
            <a:r>
              <a:rPr lang="tr-TR" sz="2400" dirty="0" smtClean="0"/>
              <a:t> bozulma olmamış.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30. </a:t>
            </a:r>
            <a:r>
              <a:rPr lang="tr-TR" sz="2400" dirty="0" err="1" smtClean="0">
                <a:solidFill>
                  <a:srgbClr val="FF0000"/>
                </a:solidFill>
              </a:rPr>
              <a:t>dk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</a:rPr>
              <a:t>immatür</a:t>
            </a:r>
            <a:r>
              <a:rPr lang="tr-TR" sz="2400" dirty="0" smtClean="0">
                <a:solidFill>
                  <a:srgbClr val="FF0000"/>
                </a:solidFill>
              </a:rPr>
              <a:t> kalbin sol </a:t>
            </a:r>
            <a:r>
              <a:rPr lang="tr-TR" sz="2400" dirty="0" err="1" smtClean="0">
                <a:solidFill>
                  <a:srgbClr val="FF0000"/>
                </a:solidFill>
              </a:rPr>
              <a:t>ventrikül</a:t>
            </a:r>
            <a:r>
              <a:rPr lang="tr-TR" sz="2400" dirty="0" smtClean="0">
                <a:solidFill>
                  <a:srgbClr val="FF0000"/>
                </a:solidFill>
              </a:rPr>
              <a:t> fonksiyonları bozulmaya başlamış.</a:t>
            </a:r>
          </a:p>
          <a:p>
            <a:r>
              <a:rPr lang="tr-TR" sz="2400" dirty="0" err="1" smtClean="0"/>
              <a:t>İmmatür</a:t>
            </a:r>
            <a:r>
              <a:rPr lang="tr-TR" sz="2400" dirty="0" smtClean="0"/>
              <a:t> kalpte daha fazla ödem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6464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i="1" u="sng" dirty="0" err="1">
                <a:solidFill>
                  <a:srgbClr val="FFC000"/>
                </a:solidFill>
              </a:rPr>
              <a:t>Kristaloid</a:t>
            </a:r>
            <a:r>
              <a:rPr lang="tr-TR" sz="2400" i="1" u="sng" dirty="0">
                <a:solidFill>
                  <a:srgbClr val="FFC000"/>
                </a:solidFill>
              </a:rPr>
              <a:t> solüsyonlar</a:t>
            </a:r>
            <a:r>
              <a:rPr lang="tr-TR" sz="2400" dirty="0">
                <a:solidFill>
                  <a:srgbClr val="FFC000"/>
                </a:solidFill>
              </a:rPr>
              <a:t> </a:t>
            </a:r>
            <a:endParaRPr lang="tr-TR" sz="2400" dirty="0" smtClean="0">
              <a:solidFill>
                <a:srgbClr val="FFC000"/>
              </a:solidFill>
            </a:endParaRPr>
          </a:p>
          <a:p>
            <a:endParaRPr lang="tr-TR" sz="2400" dirty="0" smtClean="0">
              <a:solidFill>
                <a:srgbClr val="FFC000"/>
              </a:solidFill>
            </a:endParaRPr>
          </a:p>
          <a:p>
            <a:r>
              <a:rPr lang="tr-TR" sz="2400" dirty="0" smtClean="0"/>
              <a:t>Küçük </a:t>
            </a:r>
            <a:r>
              <a:rPr lang="tr-TR" sz="2400" dirty="0"/>
              <a:t>iyonik ve </a:t>
            </a:r>
            <a:r>
              <a:rPr lang="tr-TR" sz="2400" dirty="0" err="1"/>
              <a:t>noniyonik</a:t>
            </a:r>
            <a:r>
              <a:rPr lang="tr-TR" sz="2400" dirty="0"/>
              <a:t> partiküller içerir ve büyük çoğunluğu </a:t>
            </a:r>
            <a:r>
              <a:rPr lang="tr-TR" sz="2400" dirty="0" err="1"/>
              <a:t>izotonik</a:t>
            </a:r>
            <a:r>
              <a:rPr lang="tr-TR" sz="2400" dirty="0"/>
              <a:t> (</a:t>
            </a:r>
            <a:r>
              <a:rPr lang="tr-TR" sz="2400" dirty="0" err="1"/>
              <a:t>izoosmolar</a:t>
            </a:r>
            <a:r>
              <a:rPr lang="tr-TR" sz="2400" dirty="0"/>
              <a:t>)’</a:t>
            </a:r>
            <a:r>
              <a:rPr lang="tr-TR" sz="2400" dirty="0" err="1"/>
              <a:t>dır</a:t>
            </a:r>
            <a:r>
              <a:rPr lang="tr-TR" sz="2400" dirty="0" smtClean="0"/>
              <a:t>.</a:t>
            </a:r>
          </a:p>
          <a:p>
            <a:endParaRPr lang="tr-TR" sz="2400" dirty="0" smtClean="0"/>
          </a:p>
          <a:p>
            <a:r>
              <a:rPr lang="tr-TR" sz="2400" dirty="0" smtClean="0"/>
              <a:t>Büyük </a:t>
            </a:r>
            <a:r>
              <a:rPr lang="tr-TR" sz="2400" dirty="0"/>
              <a:t>ve </a:t>
            </a:r>
            <a:r>
              <a:rPr lang="tr-TR" sz="2400" dirty="0" err="1"/>
              <a:t>onkotik</a:t>
            </a:r>
            <a:r>
              <a:rPr lang="tr-TR" sz="2400" dirty="0"/>
              <a:t> aktiviteye sahip partiküller içermediği için </a:t>
            </a:r>
            <a:r>
              <a:rPr lang="tr-TR" sz="2400" dirty="0" err="1"/>
              <a:t>mikrovasküler</a:t>
            </a:r>
            <a:r>
              <a:rPr lang="tr-TR" sz="2400" dirty="0"/>
              <a:t> </a:t>
            </a:r>
            <a:r>
              <a:rPr lang="tr-TR" sz="2400" dirty="0" err="1"/>
              <a:t>membrandan</a:t>
            </a:r>
            <a:r>
              <a:rPr lang="tr-TR" sz="2400" dirty="0"/>
              <a:t> karşı alana (</a:t>
            </a:r>
            <a:r>
              <a:rPr lang="tr-TR" sz="2400" dirty="0" err="1"/>
              <a:t>ekstravasküler</a:t>
            </a:r>
            <a:r>
              <a:rPr lang="tr-TR" sz="2400" dirty="0"/>
              <a:t>) kolay geçiş gösterirler. </a:t>
            </a:r>
            <a:endParaRPr lang="tr-TR" sz="2400" dirty="0" smtClean="0"/>
          </a:p>
          <a:p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     (</a:t>
            </a:r>
            <a:r>
              <a:rPr lang="tr-TR" sz="2400" dirty="0" err="1"/>
              <a:t>Dekstrozlu</a:t>
            </a:r>
            <a:r>
              <a:rPr lang="tr-TR" sz="2400" dirty="0"/>
              <a:t> </a:t>
            </a:r>
            <a:r>
              <a:rPr lang="tr-TR" sz="2400" dirty="0" smtClean="0"/>
              <a:t>solüsyonlar, </a:t>
            </a:r>
            <a:r>
              <a:rPr lang="tr-TR" sz="2400" dirty="0" err="1" smtClean="0"/>
              <a:t>NaCl’li</a:t>
            </a:r>
            <a:r>
              <a:rPr lang="tr-TR" sz="2400" dirty="0" smtClean="0"/>
              <a:t> solüsyonlar, RL...)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61194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i="1" u="sng" dirty="0" err="1">
                <a:solidFill>
                  <a:srgbClr val="FFC000"/>
                </a:solidFill>
              </a:rPr>
              <a:t>Kolloid</a:t>
            </a:r>
            <a:r>
              <a:rPr lang="tr-TR" sz="2400" i="1" u="sng" dirty="0">
                <a:solidFill>
                  <a:srgbClr val="FFC000"/>
                </a:solidFill>
              </a:rPr>
              <a:t> </a:t>
            </a:r>
            <a:r>
              <a:rPr lang="tr-TR" sz="2400" i="1" u="sng" dirty="0" smtClean="0">
                <a:solidFill>
                  <a:srgbClr val="FFC000"/>
                </a:solidFill>
              </a:rPr>
              <a:t>sıvılar</a:t>
            </a:r>
            <a:r>
              <a:rPr lang="tr-TR" sz="2400" dirty="0" smtClean="0">
                <a:solidFill>
                  <a:srgbClr val="FFC000"/>
                </a:solidFill>
              </a:rPr>
              <a:t> </a:t>
            </a:r>
          </a:p>
          <a:p>
            <a:endParaRPr lang="tr-TR" sz="2400" dirty="0" smtClean="0"/>
          </a:p>
          <a:p>
            <a:r>
              <a:rPr lang="tr-TR" sz="2400" dirty="0" err="1" smtClean="0"/>
              <a:t>Mikrovasküler</a:t>
            </a:r>
            <a:r>
              <a:rPr lang="tr-TR" sz="2400" dirty="0" smtClean="0"/>
              <a:t> </a:t>
            </a:r>
            <a:r>
              <a:rPr lang="tr-TR" sz="2400" dirty="0" err="1"/>
              <a:t>membrana</a:t>
            </a:r>
            <a:r>
              <a:rPr lang="tr-TR" sz="2400" dirty="0"/>
              <a:t> karşı </a:t>
            </a:r>
            <a:r>
              <a:rPr lang="tr-TR" sz="2400" dirty="0" err="1"/>
              <a:t>onkotik</a:t>
            </a:r>
            <a:r>
              <a:rPr lang="tr-TR" sz="2400" dirty="0"/>
              <a:t> basınç etkisi gösterecek büyüklükte partiküller içermektedir</a:t>
            </a:r>
            <a:r>
              <a:rPr lang="tr-TR" sz="2400" dirty="0" smtClean="0"/>
              <a:t>.</a:t>
            </a:r>
          </a:p>
          <a:p>
            <a:endParaRPr lang="tr-TR" sz="2400" dirty="0" smtClean="0"/>
          </a:p>
          <a:p>
            <a:r>
              <a:rPr lang="tr-TR" sz="2400" dirty="0" err="1" smtClean="0"/>
              <a:t>Kolloid</a:t>
            </a:r>
            <a:r>
              <a:rPr lang="tr-TR" sz="2400" dirty="0" smtClean="0"/>
              <a:t> </a:t>
            </a:r>
            <a:r>
              <a:rPr lang="tr-TR" sz="2400" dirty="0"/>
              <a:t>sıvılar </a:t>
            </a:r>
            <a:r>
              <a:rPr lang="tr-TR" sz="2400" dirty="0" err="1"/>
              <a:t>kristaloid</a:t>
            </a:r>
            <a:r>
              <a:rPr lang="tr-TR" sz="2400" dirty="0"/>
              <a:t> sıvılarla </a:t>
            </a:r>
            <a:r>
              <a:rPr lang="tr-TR" sz="2400" dirty="0" err="1"/>
              <a:t>intravasküler</a:t>
            </a:r>
            <a:r>
              <a:rPr lang="tr-TR" sz="2400" dirty="0"/>
              <a:t> alanda kalma süresi açısından karşılaştırıldığında, daha uzun süre kaldıkları tespit edilmiştir.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68006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altLang="tr-TR" sz="2400" dirty="0" err="1"/>
              <a:t>Kristalloidler</a:t>
            </a:r>
            <a:r>
              <a:rPr lang="tr-TR" altLang="tr-TR" sz="2400" dirty="0"/>
              <a:t> (küçük moleküllü)</a:t>
            </a:r>
          </a:p>
          <a:p>
            <a:endParaRPr lang="tr-TR" sz="2400" dirty="0" smtClean="0"/>
          </a:p>
          <a:p>
            <a:r>
              <a:rPr lang="tr-TR" altLang="tr-TR" sz="2400" dirty="0" err="1">
                <a:solidFill>
                  <a:srgbClr val="FFFF00"/>
                </a:solidFill>
              </a:rPr>
              <a:t>Kolloidler</a:t>
            </a:r>
            <a:r>
              <a:rPr lang="tr-TR" altLang="tr-TR" sz="2400" dirty="0">
                <a:solidFill>
                  <a:srgbClr val="FFFF00"/>
                </a:solidFill>
              </a:rPr>
              <a:t> (büyük moleküllü)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25954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altLang="tr-TR" sz="2400" dirty="0" err="1"/>
              <a:t>Kolloidler</a:t>
            </a:r>
            <a:r>
              <a:rPr lang="tr-TR" altLang="tr-TR" sz="2400" dirty="0"/>
              <a:t> plazmanın yerine geçebilen, plazma proteinlerinin bazı işlevlerini </a:t>
            </a:r>
            <a:r>
              <a:rPr lang="tr-TR" altLang="tr-TR" sz="2400" dirty="0">
                <a:solidFill>
                  <a:srgbClr val="FFFF00"/>
                </a:solidFill>
              </a:rPr>
              <a:t>(en önemlisi </a:t>
            </a:r>
            <a:r>
              <a:rPr lang="tr-TR" altLang="tr-TR" sz="2400" dirty="0" err="1">
                <a:solidFill>
                  <a:srgbClr val="FFFF00"/>
                </a:solidFill>
              </a:rPr>
              <a:t>onkotik</a:t>
            </a:r>
            <a:r>
              <a:rPr lang="tr-TR" altLang="tr-TR" sz="2400" dirty="0">
                <a:solidFill>
                  <a:srgbClr val="FFFF00"/>
                </a:solidFill>
              </a:rPr>
              <a:t> basınç)</a:t>
            </a:r>
            <a:r>
              <a:rPr lang="tr-TR" altLang="tr-TR" sz="2400" dirty="0"/>
              <a:t> üstlenebilen maddelerdir</a:t>
            </a:r>
          </a:p>
          <a:p>
            <a:pPr>
              <a:lnSpc>
                <a:spcPct val="180000"/>
              </a:lnSpc>
              <a:buFont typeface="Wingdings" pitchFamily="2" charset="2"/>
              <a:buNone/>
            </a:pPr>
            <a:endParaRPr lang="tr-TR" altLang="tr-TR" sz="2400" u="sng" dirty="0" smtClean="0">
              <a:solidFill>
                <a:srgbClr val="FFFF00"/>
              </a:solidFill>
            </a:endParaRPr>
          </a:p>
          <a:p>
            <a:pPr>
              <a:lnSpc>
                <a:spcPct val="180000"/>
              </a:lnSpc>
              <a:buFont typeface="Wingdings" pitchFamily="2" charset="2"/>
              <a:buNone/>
            </a:pPr>
            <a:r>
              <a:rPr lang="tr-TR" altLang="tr-TR" sz="2400" u="sng" dirty="0" smtClean="0">
                <a:solidFill>
                  <a:srgbClr val="FFFF00"/>
                </a:solidFill>
              </a:rPr>
              <a:t>Damar </a:t>
            </a:r>
            <a:r>
              <a:rPr lang="tr-TR" altLang="tr-TR" sz="2400" u="sng" dirty="0">
                <a:solidFill>
                  <a:srgbClr val="FFFF00"/>
                </a:solidFill>
              </a:rPr>
              <a:t>içinde kalabilme özelliği ve süresi</a:t>
            </a:r>
          </a:p>
          <a:p>
            <a:pPr>
              <a:lnSpc>
                <a:spcPct val="1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400" dirty="0"/>
              <a:t>Ortalama molekül ağırlığı</a:t>
            </a:r>
          </a:p>
          <a:p>
            <a:pPr>
              <a:lnSpc>
                <a:spcPct val="1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400" dirty="0" err="1"/>
              <a:t>Kolloid</a:t>
            </a:r>
            <a:r>
              <a:rPr lang="tr-TR" altLang="tr-TR" sz="2400" dirty="0"/>
              <a:t> madde yoğunluğu</a:t>
            </a:r>
          </a:p>
          <a:p>
            <a:pPr>
              <a:lnSpc>
                <a:spcPct val="1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400" dirty="0"/>
              <a:t>Biyolojik yıkım şekli ve süresi</a:t>
            </a:r>
          </a:p>
          <a:p>
            <a:pPr>
              <a:lnSpc>
                <a:spcPct val="1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400" dirty="0" err="1"/>
              <a:t>Tonisite</a:t>
            </a:r>
            <a:endParaRPr lang="tr-TR" altLang="tr-TR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085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2555776" y="188640"/>
            <a:ext cx="3600400" cy="18002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 smtClean="0"/>
              <a:t>Neonatal</a:t>
            </a:r>
            <a:r>
              <a:rPr lang="tr-TR" sz="2400" dirty="0" smtClean="0"/>
              <a:t> ve </a:t>
            </a:r>
            <a:r>
              <a:rPr lang="tr-TR" sz="2400" dirty="0" err="1" smtClean="0"/>
              <a:t>infant</a:t>
            </a:r>
            <a:r>
              <a:rPr lang="tr-TR" sz="2400" dirty="0" smtClean="0"/>
              <a:t> kalp cerrahisinde sonuçları iyileştirme</a:t>
            </a:r>
            <a:endParaRPr lang="tr-TR" sz="2400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611560" y="2060848"/>
            <a:ext cx="2808312" cy="129614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Materyallerin modifikasyonu (pompa, </a:t>
            </a:r>
            <a:r>
              <a:rPr lang="tr-TR" dirty="0" err="1"/>
              <a:t>kanül</a:t>
            </a:r>
            <a:r>
              <a:rPr lang="tr-TR" dirty="0"/>
              <a:t>, </a:t>
            </a:r>
            <a:r>
              <a:rPr lang="tr-TR" dirty="0" err="1" smtClean="0"/>
              <a:t>oksijenatör</a:t>
            </a:r>
            <a:r>
              <a:rPr lang="tr-TR" dirty="0" smtClean="0"/>
              <a:t>…)</a:t>
            </a:r>
            <a:endParaRPr lang="tr-TR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3360275" y="3462111"/>
            <a:ext cx="2808312" cy="129614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KPB prosedürlerinin modifikasyonları (</a:t>
            </a:r>
            <a:r>
              <a:rPr lang="tr-TR" dirty="0" err="1" smtClean="0"/>
              <a:t>hipotermi</a:t>
            </a:r>
            <a:r>
              <a:rPr lang="tr-TR" dirty="0" smtClean="0"/>
              <a:t>, </a:t>
            </a:r>
            <a:r>
              <a:rPr lang="tr-TR" dirty="0" err="1" smtClean="0"/>
              <a:t>pulsatil</a:t>
            </a:r>
            <a:r>
              <a:rPr lang="tr-TR" dirty="0" smtClean="0"/>
              <a:t> akım, </a:t>
            </a:r>
            <a:r>
              <a:rPr lang="tr-TR" dirty="0" err="1" smtClean="0"/>
              <a:t>serebral</a:t>
            </a:r>
            <a:r>
              <a:rPr lang="tr-TR" dirty="0" smtClean="0"/>
              <a:t> </a:t>
            </a:r>
            <a:r>
              <a:rPr lang="tr-TR" dirty="0" err="1" smtClean="0"/>
              <a:t>perfüzyon</a:t>
            </a:r>
            <a:r>
              <a:rPr lang="tr-TR" dirty="0" smtClean="0"/>
              <a:t>…)</a:t>
            </a:r>
            <a:endParaRPr lang="tr-TR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5873811" y="5013176"/>
            <a:ext cx="3024336" cy="144016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Prime sıvısı modifikasyonları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526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1800" dirty="0">
                <a:effectLst/>
              </a:rPr>
              <a:t>    </a:t>
            </a:r>
            <a:r>
              <a:rPr lang="tr-TR" altLang="tr-TR" sz="1800" dirty="0">
                <a:solidFill>
                  <a:schemeClr val="accent2"/>
                </a:solidFill>
                <a:effectLst/>
              </a:rPr>
              <a:t>Sıvı               Molekül      </a:t>
            </a:r>
            <a:r>
              <a:rPr lang="tr-TR" altLang="tr-TR" sz="1800" dirty="0" err="1">
                <a:solidFill>
                  <a:schemeClr val="accent2"/>
                </a:solidFill>
                <a:effectLst/>
              </a:rPr>
              <a:t>Onkotik</a:t>
            </a:r>
            <a:r>
              <a:rPr lang="tr-TR" altLang="tr-TR" sz="1800" dirty="0">
                <a:solidFill>
                  <a:schemeClr val="accent2"/>
                </a:solidFill>
                <a:effectLst/>
              </a:rPr>
              <a:t>      Plazma volüm     Serum yarılanma 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1800" dirty="0">
                <a:solidFill>
                  <a:schemeClr val="accent2"/>
                </a:solidFill>
                <a:effectLst/>
              </a:rPr>
              <a:t>                  ağırlığı (</a:t>
            </a:r>
            <a:r>
              <a:rPr lang="tr-TR" altLang="tr-TR" sz="1800" dirty="0" err="1">
                <a:solidFill>
                  <a:schemeClr val="accent2"/>
                </a:solidFill>
                <a:effectLst/>
              </a:rPr>
              <a:t>Dalton</a:t>
            </a:r>
            <a:r>
              <a:rPr lang="tr-TR" altLang="tr-TR" sz="1800" dirty="0">
                <a:solidFill>
                  <a:schemeClr val="accent2"/>
                </a:solidFill>
                <a:effectLst/>
              </a:rPr>
              <a:t>)   basınç        genişlemesi            ömrü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altLang="tr-TR" sz="1800" dirty="0">
              <a:solidFill>
                <a:schemeClr val="accent2"/>
              </a:solidFill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1800" dirty="0">
                <a:effectLst/>
              </a:rPr>
              <a:t>%5 </a:t>
            </a:r>
            <a:r>
              <a:rPr lang="tr-TR" altLang="tr-TR" sz="1800" dirty="0" err="1">
                <a:effectLst/>
              </a:rPr>
              <a:t>Albumin</a:t>
            </a:r>
            <a:r>
              <a:rPr lang="tr-TR" altLang="tr-TR" sz="1800" dirty="0">
                <a:effectLst/>
              </a:rPr>
              <a:t>          69.000      20 </a:t>
            </a:r>
            <a:r>
              <a:rPr lang="tr-TR" altLang="tr-TR" sz="1800" dirty="0" err="1">
                <a:effectLst/>
              </a:rPr>
              <a:t>mmHg</a:t>
            </a:r>
            <a:r>
              <a:rPr lang="tr-TR" altLang="tr-TR" sz="1800" dirty="0">
                <a:effectLst/>
              </a:rPr>
              <a:t>       0.7-1.3            16 saat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altLang="tr-TR" sz="1800" dirty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1800" dirty="0">
                <a:solidFill>
                  <a:srgbClr val="FFFF00"/>
                </a:solidFill>
                <a:effectLst/>
              </a:rPr>
              <a:t>%25 </a:t>
            </a:r>
            <a:r>
              <a:rPr lang="tr-TR" altLang="tr-TR" sz="1800" dirty="0" err="1">
                <a:solidFill>
                  <a:srgbClr val="FFFF00"/>
                </a:solidFill>
                <a:effectLst/>
              </a:rPr>
              <a:t>Albumin</a:t>
            </a:r>
            <a:r>
              <a:rPr lang="tr-TR" altLang="tr-TR" sz="1800" dirty="0">
                <a:effectLst/>
              </a:rPr>
              <a:t>         69.000      </a:t>
            </a:r>
            <a:r>
              <a:rPr lang="tr-TR" altLang="tr-TR" sz="1800" dirty="0">
                <a:solidFill>
                  <a:srgbClr val="FFFF00"/>
                </a:solidFill>
                <a:effectLst/>
              </a:rPr>
              <a:t>70 </a:t>
            </a:r>
            <a:r>
              <a:rPr lang="tr-TR" altLang="tr-TR" sz="1800" dirty="0" err="1">
                <a:solidFill>
                  <a:srgbClr val="FFFF00"/>
                </a:solidFill>
                <a:effectLst/>
              </a:rPr>
              <a:t>mmHg</a:t>
            </a:r>
            <a:r>
              <a:rPr lang="tr-TR" altLang="tr-TR" sz="1800" dirty="0">
                <a:effectLst/>
              </a:rPr>
              <a:t>       </a:t>
            </a:r>
            <a:r>
              <a:rPr lang="tr-TR" altLang="tr-TR" sz="1800" dirty="0">
                <a:solidFill>
                  <a:srgbClr val="FFFF00"/>
                </a:solidFill>
                <a:effectLst/>
              </a:rPr>
              <a:t>4.0-5.0</a:t>
            </a:r>
            <a:r>
              <a:rPr lang="tr-TR" altLang="tr-TR" sz="1800" dirty="0">
                <a:effectLst/>
              </a:rPr>
              <a:t>            16 saat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altLang="tr-TR" sz="1800" dirty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1800" dirty="0">
                <a:effectLst/>
              </a:rPr>
              <a:t>%6 </a:t>
            </a:r>
            <a:r>
              <a:rPr lang="tr-TR" altLang="tr-TR" sz="1800" dirty="0" err="1">
                <a:effectLst/>
              </a:rPr>
              <a:t>Hetastarch</a:t>
            </a:r>
            <a:r>
              <a:rPr lang="tr-TR" altLang="tr-TR" sz="1800" dirty="0">
                <a:effectLst/>
              </a:rPr>
              <a:t>      69.000      30 </a:t>
            </a:r>
            <a:r>
              <a:rPr lang="tr-TR" altLang="tr-TR" sz="1800" dirty="0" err="1">
                <a:effectLst/>
              </a:rPr>
              <a:t>mmHg</a:t>
            </a:r>
            <a:r>
              <a:rPr lang="tr-TR" altLang="tr-TR" sz="1800" dirty="0">
                <a:effectLst/>
              </a:rPr>
              <a:t>        1.0-1.3           17 gün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altLang="tr-TR" sz="1800" dirty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1800" dirty="0">
                <a:effectLst/>
              </a:rPr>
              <a:t>%10 </a:t>
            </a:r>
            <a:r>
              <a:rPr lang="tr-TR" altLang="tr-TR" sz="1800" dirty="0" err="1">
                <a:effectLst/>
              </a:rPr>
              <a:t>Pentastarch</a:t>
            </a:r>
            <a:r>
              <a:rPr lang="tr-TR" altLang="tr-TR" sz="1800" dirty="0">
                <a:effectLst/>
              </a:rPr>
              <a:t>   120.000      40 </a:t>
            </a:r>
            <a:r>
              <a:rPr lang="tr-TR" altLang="tr-TR" sz="1800" dirty="0" err="1">
                <a:effectLst/>
              </a:rPr>
              <a:t>mmHg</a:t>
            </a:r>
            <a:r>
              <a:rPr lang="tr-TR" altLang="tr-TR" sz="1800" dirty="0">
                <a:effectLst/>
              </a:rPr>
              <a:t>          1.5              10 saat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altLang="tr-TR" sz="1800" dirty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1800" dirty="0">
                <a:effectLst/>
              </a:rPr>
              <a:t>%10 Dextran-40    26.000      40 </a:t>
            </a:r>
            <a:r>
              <a:rPr lang="tr-TR" altLang="tr-TR" sz="1800" dirty="0" err="1">
                <a:effectLst/>
              </a:rPr>
              <a:t>mmHg</a:t>
            </a:r>
            <a:r>
              <a:rPr lang="tr-TR" altLang="tr-TR" sz="1800" dirty="0">
                <a:effectLst/>
              </a:rPr>
              <a:t>        1.0-1.5           6 saat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altLang="tr-TR" sz="1800" dirty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1800" dirty="0">
                <a:effectLst/>
              </a:rPr>
              <a:t>%6 Dextran-70     41.000       40 </a:t>
            </a:r>
            <a:r>
              <a:rPr lang="tr-TR" altLang="tr-TR" sz="1800" dirty="0" err="1">
                <a:effectLst/>
              </a:rPr>
              <a:t>mmHg</a:t>
            </a:r>
            <a:r>
              <a:rPr lang="tr-TR" altLang="tr-TR" sz="1800" dirty="0">
                <a:effectLst/>
              </a:rPr>
              <a:t>          0.8              12 saat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1800" dirty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454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60000"/>
              </a:lnSpc>
              <a:buFont typeface="Wingdings" pitchFamily="2" charset="2"/>
              <a:buNone/>
            </a:pPr>
            <a:r>
              <a:rPr lang="tr-TR" altLang="tr-TR" u="sng" dirty="0">
                <a:solidFill>
                  <a:srgbClr val="FFFF00"/>
                </a:solidFill>
              </a:rPr>
              <a:t>İdeal bir </a:t>
            </a:r>
            <a:r>
              <a:rPr lang="tr-TR" altLang="tr-TR" u="sng" dirty="0" err="1">
                <a:solidFill>
                  <a:srgbClr val="FFFF00"/>
                </a:solidFill>
              </a:rPr>
              <a:t>kolloid</a:t>
            </a:r>
            <a:r>
              <a:rPr lang="tr-TR" altLang="tr-TR" u="sng" dirty="0">
                <a:solidFill>
                  <a:srgbClr val="FFFF00"/>
                </a:solidFill>
              </a:rPr>
              <a:t> solüsyon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b="1" dirty="0"/>
              <a:t>Uygun bir </a:t>
            </a:r>
            <a:r>
              <a:rPr lang="tr-TR" altLang="tr-TR" b="1" dirty="0" err="1"/>
              <a:t>kolloid</a:t>
            </a:r>
            <a:r>
              <a:rPr lang="tr-TR" altLang="tr-TR" b="1" dirty="0"/>
              <a:t> </a:t>
            </a:r>
            <a:r>
              <a:rPr lang="tr-TR" altLang="tr-TR" b="1" dirty="0" err="1"/>
              <a:t>ozmotik</a:t>
            </a:r>
            <a:r>
              <a:rPr lang="tr-TR" altLang="tr-TR" b="1" dirty="0"/>
              <a:t> basınca sahip olmalı</a:t>
            </a:r>
            <a:r>
              <a:rPr lang="tr-TR" altLang="tr-TR" b="1" dirty="0" smtClean="0"/>
              <a:t>, sadece </a:t>
            </a:r>
            <a:r>
              <a:rPr lang="tr-TR" altLang="tr-TR" b="1" dirty="0" err="1"/>
              <a:t>intravasküler</a:t>
            </a:r>
            <a:r>
              <a:rPr lang="tr-TR" altLang="tr-TR" b="1" dirty="0"/>
              <a:t> </a:t>
            </a:r>
            <a:r>
              <a:rPr lang="tr-TR" altLang="tr-TR" b="1" dirty="0" err="1"/>
              <a:t>kompartmanda</a:t>
            </a:r>
            <a:r>
              <a:rPr lang="tr-TR" altLang="tr-TR" b="1" dirty="0"/>
              <a:t> kalmalı 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b="1" dirty="0"/>
              <a:t>Stabil olmalı ve uzun süre saklanabilmeli, özel bir saklama ya da </a:t>
            </a:r>
            <a:r>
              <a:rPr lang="tr-TR" altLang="tr-TR" b="1" dirty="0" err="1"/>
              <a:t>infüzyon</a:t>
            </a:r>
            <a:r>
              <a:rPr lang="tr-TR" altLang="tr-TR" b="1" dirty="0"/>
              <a:t> aracı gerektirmemeli 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b="1" dirty="0"/>
              <a:t>Yarı ömrü uzun olmalı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b="1" dirty="0" err="1"/>
              <a:t>Pirojen</a:t>
            </a:r>
            <a:r>
              <a:rPr lang="tr-TR" altLang="tr-TR" b="1" dirty="0"/>
              <a:t>, antijen ve </a:t>
            </a:r>
            <a:r>
              <a:rPr lang="tr-TR" altLang="tr-TR" b="1" dirty="0" err="1"/>
              <a:t>toksik</a:t>
            </a:r>
            <a:r>
              <a:rPr lang="tr-TR" altLang="tr-TR" b="1" dirty="0"/>
              <a:t> maddelerden arındırılmış olmalı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b="1" dirty="0"/>
              <a:t>Ucuz olmalı</a:t>
            </a:r>
          </a:p>
          <a:p>
            <a:pPr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b="1" dirty="0"/>
              <a:t>Metabolizması ve vücuttan atılımı herhangi bir yan etki oluşturmamalı, vücutta </a:t>
            </a:r>
            <a:r>
              <a:rPr lang="tr-TR" altLang="tr-TR" b="1" dirty="0" smtClean="0"/>
              <a:t>birikmemeli</a:t>
            </a:r>
            <a:endParaRPr lang="tr-TR" altLang="tr-TR" u="sng" dirty="0">
              <a:solidFill>
                <a:srgbClr val="FFFF0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041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None/>
            </a:pPr>
            <a:r>
              <a:rPr lang="tr-TR" altLang="tr-TR" u="sng" dirty="0">
                <a:solidFill>
                  <a:srgbClr val="FFFF00"/>
                </a:solidFill>
              </a:rPr>
              <a:t>İdeal bir </a:t>
            </a:r>
            <a:r>
              <a:rPr lang="tr-TR" altLang="tr-TR" u="sng" dirty="0" err="1">
                <a:solidFill>
                  <a:srgbClr val="FFFF00"/>
                </a:solidFill>
              </a:rPr>
              <a:t>kolloid</a:t>
            </a:r>
            <a:r>
              <a:rPr lang="tr-TR" altLang="tr-TR" u="sng" dirty="0">
                <a:solidFill>
                  <a:srgbClr val="FFFF00"/>
                </a:solidFill>
              </a:rPr>
              <a:t> solüsyon</a:t>
            </a:r>
          </a:p>
          <a:p>
            <a:pPr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b="1" dirty="0"/>
              <a:t>Tekrarlayan uygulamalarla dahi organ fonksiyonlarını bozmamalı</a:t>
            </a:r>
          </a:p>
          <a:p>
            <a:pPr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b="1" dirty="0" err="1"/>
              <a:t>Koagülopati</a:t>
            </a:r>
            <a:r>
              <a:rPr lang="tr-TR" altLang="tr-TR" b="1" dirty="0"/>
              <a:t>, </a:t>
            </a:r>
            <a:r>
              <a:rPr lang="tr-TR" altLang="tr-TR" b="1" dirty="0" err="1"/>
              <a:t>hemoliz</a:t>
            </a:r>
            <a:r>
              <a:rPr lang="tr-TR" altLang="tr-TR" b="1" dirty="0"/>
              <a:t>, eritrosit aglütinasyonu ve yanlış </a:t>
            </a:r>
            <a:r>
              <a:rPr lang="tr-TR" altLang="tr-TR" b="1" i="1" dirty="0" err="1"/>
              <a:t>cross-matching</a:t>
            </a:r>
            <a:r>
              <a:rPr lang="tr-TR" altLang="tr-TR" b="1" dirty="0"/>
              <a:t> gibi problemlere neden olmamalı</a:t>
            </a:r>
          </a:p>
          <a:p>
            <a:pPr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b="1" dirty="0" err="1"/>
              <a:t>İmmun</a:t>
            </a:r>
            <a:r>
              <a:rPr lang="tr-TR" altLang="tr-TR" b="1" dirty="0"/>
              <a:t> fonksiyonları etkilememeli</a:t>
            </a:r>
          </a:p>
          <a:p>
            <a:pPr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b="1" dirty="0"/>
              <a:t>Plazma ile </a:t>
            </a:r>
            <a:r>
              <a:rPr lang="tr-TR" altLang="tr-TR" b="1" dirty="0" err="1"/>
              <a:t>izo-onkotik</a:t>
            </a:r>
            <a:r>
              <a:rPr lang="tr-TR" altLang="tr-TR" b="1" dirty="0"/>
              <a:t> olmalı</a:t>
            </a:r>
          </a:p>
          <a:p>
            <a:pPr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b="1" dirty="0" err="1"/>
              <a:t>İzotonik</a:t>
            </a:r>
            <a:r>
              <a:rPr lang="tr-TR" altLang="tr-TR" b="1" dirty="0"/>
              <a:t> olmalı</a:t>
            </a:r>
          </a:p>
          <a:p>
            <a:pPr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b="1" dirty="0"/>
              <a:t>Enfeksiyona yol </a:t>
            </a:r>
            <a:r>
              <a:rPr lang="tr-TR" altLang="tr-TR" b="1" dirty="0" smtClean="0"/>
              <a:t>açmamalı</a:t>
            </a:r>
            <a:endParaRPr lang="tr-TR" altLang="tr-TR" dirty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794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Rectangle 3"/>
          <p:cNvSpPr txBox="1">
            <a:spLocks noRot="1" noChangeArrowheads="1"/>
          </p:cNvSpPr>
          <p:nvPr/>
        </p:nvSpPr>
        <p:spPr>
          <a:xfrm>
            <a:off x="395536" y="1628800"/>
            <a:ext cx="3960813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90000"/>
              </a:lnSpc>
              <a:buFont typeface="Wingdings" pitchFamily="2" charset="2"/>
              <a:buNone/>
            </a:pPr>
            <a:r>
              <a:rPr lang="tr-TR" altLang="tr-TR" sz="2400" u="sng" dirty="0" smtClean="0">
                <a:solidFill>
                  <a:srgbClr val="FFFF00"/>
                </a:solidFill>
              </a:rPr>
              <a:t>Doğal (Protein)</a:t>
            </a:r>
          </a:p>
          <a:p>
            <a:pPr algn="ctr">
              <a:lnSpc>
                <a:spcPct val="190000"/>
              </a:lnSpc>
              <a:buFont typeface="Wingdings" pitchFamily="2" charset="2"/>
              <a:buNone/>
            </a:pPr>
            <a:r>
              <a:rPr lang="tr-TR" altLang="tr-TR" sz="2400" u="sng" dirty="0" err="1" smtClean="0">
                <a:solidFill>
                  <a:srgbClr val="FFFF00"/>
                </a:solidFill>
              </a:rPr>
              <a:t>Kolloidler</a:t>
            </a:r>
            <a:endParaRPr lang="tr-TR" altLang="tr-TR" sz="2400" dirty="0" smtClean="0">
              <a:solidFill>
                <a:srgbClr val="FFFF00"/>
              </a:solidFill>
            </a:endParaRPr>
          </a:p>
          <a:p>
            <a:pPr>
              <a:lnSpc>
                <a:spcPct val="1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400" dirty="0" err="1" smtClean="0">
                <a:solidFill>
                  <a:srgbClr val="FFFFFF"/>
                </a:solidFill>
              </a:rPr>
              <a:t>Albumin</a:t>
            </a:r>
            <a:endParaRPr lang="tr-TR" altLang="tr-TR" sz="2400" dirty="0" smtClean="0">
              <a:solidFill>
                <a:srgbClr val="FFFFFF"/>
              </a:solidFill>
            </a:endParaRPr>
          </a:p>
          <a:p>
            <a:pPr>
              <a:lnSpc>
                <a:spcPct val="1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400" dirty="0" smtClean="0">
                <a:solidFill>
                  <a:srgbClr val="FFFFFF"/>
                </a:solidFill>
              </a:rPr>
              <a:t>Taze donmuş plazma</a:t>
            </a:r>
          </a:p>
          <a:p>
            <a:pPr>
              <a:lnSpc>
                <a:spcPct val="1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400" dirty="0" smtClean="0">
                <a:solidFill>
                  <a:srgbClr val="FFFFFF"/>
                </a:solidFill>
              </a:rPr>
              <a:t>Plazma protein fraksiyonu</a:t>
            </a:r>
            <a:endParaRPr lang="tr-TR" altLang="tr-TR" sz="2400" dirty="0">
              <a:solidFill>
                <a:srgbClr val="FFFFFF"/>
              </a:solidFill>
            </a:endParaRPr>
          </a:p>
        </p:txBody>
      </p:sp>
      <p:sp>
        <p:nvSpPr>
          <p:cNvPr id="9" name="Rectangle 4"/>
          <p:cNvSpPr txBox="1">
            <a:spLocks noRot="1" noChangeArrowheads="1"/>
          </p:cNvSpPr>
          <p:nvPr/>
        </p:nvSpPr>
        <p:spPr>
          <a:xfrm>
            <a:off x="4615846" y="1689075"/>
            <a:ext cx="4103688" cy="5168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90000"/>
              </a:lnSpc>
              <a:buFont typeface="Wingdings" pitchFamily="2" charset="2"/>
              <a:buNone/>
            </a:pPr>
            <a:r>
              <a:rPr lang="tr-TR" altLang="tr-TR" sz="2400" u="sng" dirty="0" smtClean="0">
                <a:solidFill>
                  <a:srgbClr val="FFFF00"/>
                </a:solidFill>
              </a:rPr>
              <a:t>Sentetik (</a:t>
            </a:r>
            <a:r>
              <a:rPr lang="tr-TR" altLang="tr-TR" sz="2400" u="sng" dirty="0" err="1" smtClean="0">
                <a:solidFill>
                  <a:srgbClr val="FFFF00"/>
                </a:solidFill>
              </a:rPr>
              <a:t>Nonprotein</a:t>
            </a:r>
            <a:r>
              <a:rPr lang="tr-TR" altLang="tr-TR" sz="2400" u="sng" dirty="0" smtClean="0">
                <a:solidFill>
                  <a:srgbClr val="FFFF00"/>
                </a:solidFill>
              </a:rPr>
              <a:t>)</a:t>
            </a:r>
          </a:p>
          <a:p>
            <a:pPr algn="ctr">
              <a:lnSpc>
                <a:spcPct val="190000"/>
              </a:lnSpc>
              <a:buFont typeface="Wingdings" pitchFamily="2" charset="2"/>
              <a:buNone/>
            </a:pPr>
            <a:r>
              <a:rPr lang="tr-TR" altLang="tr-TR" sz="2400" u="sng" dirty="0" err="1" smtClean="0">
                <a:solidFill>
                  <a:srgbClr val="FFFF00"/>
                </a:solidFill>
              </a:rPr>
              <a:t>Kolloidler</a:t>
            </a:r>
            <a:endParaRPr lang="tr-TR" altLang="tr-TR" sz="2400" dirty="0" smtClean="0">
              <a:solidFill>
                <a:srgbClr val="FFFF00"/>
              </a:solidFill>
            </a:endParaRPr>
          </a:p>
          <a:p>
            <a:pPr>
              <a:lnSpc>
                <a:spcPct val="1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400" dirty="0" smtClean="0"/>
              <a:t>Jelatin solüsyonları</a:t>
            </a:r>
          </a:p>
          <a:p>
            <a:pPr>
              <a:lnSpc>
                <a:spcPct val="1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400" dirty="0" err="1" smtClean="0"/>
              <a:t>Dekstran</a:t>
            </a:r>
            <a:r>
              <a:rPr lang="tr-TR" altLang="tr-TR" sz="2400" dirty="0" smtClean="0"/>
              <a:t> solüsyonları</a:t>
            </a:r>
          </a:p>
          <a:p>
            <a:pPr>
              <a:lnSpc>
                <a:spcPct val="1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400" dirty="0" smtClean="0"/>
              <a:t>Nişasta solüsyonları</a:t>
            </a:r>
          </a:p>
          <a:p>
            <a:pPr>
              <a:lnSpc>
                <a:spcPct val="190000"/>
              </a:lnSpc>
              <a:buFont typeface="Wingdings" pitchFamily="2" charset="2"/>
              <a:buNone/>
            </a:pPr>
            <a:endParaRPr lang="tr-TR" altLang="tr-TR" sz="2400" dirty="0"/>
          </a:p>
        </p:txBody>
      </p:sp>
    </p:spTree>
    <p:extLst>
      <p:ext uri="{BB962C8B-B14F-4D97-AF65-F5344CB8AC3E}">
        <p14:creationId xmlns:p14="http://schemas.microsoft.com/office/powerpoint/2010/main" val="373362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0825" y="1628775"/>
            <a:ext cx="4105275" cy="4537075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70000"/>
              </a:lnSpc>
              <a:buFont typeface="Wingdings" pitchFamily="2" charset="2"/>
              <a:buNone/>
            </a:pPr>
            <a:r>
              <a:rPr lang="tr-TR" altLang="tr-TR" sz="2400" u="sng" dirty="0" smtClean="0">
                <a:solidFill>
                  <a:srgbClr val="FFFF00"/>
                </a:solidFill>
              </a:rPr>
              <a:t>Doğal (Protein) </a:t>
            </a:r>
          </a:p>
          <a:p>
            <a:pPr algn="ctr">
              <a:lnSpc>
                <a:spcPct val="170000"/>
              </a:lnSpc>
              <a:buFont typeface="Wingdings" pitchFamily="2" charset="2"/>
              <a:buNone/>
            </a:pPr>
            <a:r>
              <a:rPr lang="tr-TR" altLang="tr-TR" sz="2400" u="sng" dirty="0" err="1" smtClean="0">
                <a:solidFill>
                  <a:srgbClr val="FFFF00"/>
                </a:solidFill>
              </a:rPr>
              <a:t>Kolloidler</a:t>
            </a:r>
            <a:endParaRPr lang="tr-TR" altLang="tr-TR" sz="2400" dirty="0" smtClean="0">
              <a:solidFill>
                <a:srgbClr val="FFFF00"/>
              </a:solidFill>
            </a:endParaRPr>
          </a:p>
          <a:p>
            <a:pPr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400" dirty="0" smtClean="0"/>
              <a:t>Enfeksiyon riski vardır</a:t>
            </a:r>
          </a:p>
          <a:p>
            <a:pPr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400" dirty="0" smtClean="0"/>
              <a:t>Kaynakları sınırlıdır</a:t>
            </a:r>
          </a:p>
          <a:p>
            <a:pPr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400" dirty="0" smtClean="0"/>
              <a:t>Daha pahalıdır</a:t>
            </a:r>
          </a:p>
          <a:p>
            <a:pPr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400" dirty="0" smtClean="0"/>
              <a:t>Yan etkileri daha sıktır</a:t>
            </a:r>
          </a:p>
          <a:p>
            <a:pPr algn="ctr"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tr-TR" altLang="tr-TR" sz="24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00563" y="1773238"/>
            <a:ext cx="4643437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>
              <a:lnSpc>
                <a:spcPct val="140000"/>
              </a:lnSpc>
              <a:buFont typeface="Wingdings" pitchFamily="2" charset="2"/>
              <a:buNone/>
            </a:pPr>
            <a:r>
              <a:rPr lang="tr-TR" altLang="tr-TR" sz="2400" u="sng" dirty="0">
                <a:solidFill>
                  <a:srgbClr val="FFFF00"/>
                </a:solidFill>
                <a:effectLst/>
                <a:latin typeface="+mn-lt"/>
              </a:rPr>
              <a:t>Yapay (</a:t>
            </a:r>
            <a:r>
              <a:rPr lang="tr-TR" altLang="tr-TR" sz="2400" u="sng" dirty="0" err="1">
                <a:solidFill>
                  <a:srgbClr val="FFFF00"/>
                </a:solidFill>
                <a:effectLst/>
                <a:latin typeface="+mn-lt"/>
              </a:rPr>
              <a:t>Nonprotein</a:t>
            </a:r>
            <a:r>
              <a:rPr lang="tr-TR" altLang="tr-TR" sz="2400" u="sng" dirty="0">
                <a:solidFill>
                  <a:srgbClr val="FFFF00"/>
                </a:solidFill>
                <a:effectLst/>
                <a:latin typeface="+mn-lt"/>
              </a:rPr>
              <a:t>) </a:t>
            </a:r>
          </a:p>
          <a:p>
            <a:pPr algn="ctr">
              <a:lnSpc>
                <a:spcPct val="140000"/>
              </a:lnSpc>
              <a:buFont typeface="Wingdings" pitchFamily="2" charset="2"/>
              <a:buNone/>
            </a:pPr>
            <a:r>
              <a:rPr lang="tr-TR" altLang="tr-TR" sz="2400" u="sng" dirty="0" err="1">
                <a:solidFill>
                  <a:srgbClr val="FFFF00"/>
                </a:solidFill>
                <a:effectLst/>
                <a:latin typeface="+mn-lt"/>
              </a:rPr>
              <a:t>Kolloidler</a:t>
            </a:r>
            <a:endParaRPr lang="tr-TR" altLang="tr-TR" sz="2400" dirty="0">
              <a:solidFill>
                <a:srgbClr val="FFFF00"/>
              </a:solidFill>
              <a:effectLst/>
              <a:latin typeface="+mn-lt"/>
            </a:endParaRP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400" dirty="0">
                <a:effectLst/>
                <a:latin typeface="+mn-lt"/>
              </a:rPr>
              <a:t>Enfeksiyon riski yoktur</a:t>
            </a:r>
          </a:p>
          <a:p>
            <a:pPr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400" dirty="0">
                <a:effectLst/>
                <a:latin typeface="+mn-lt"/>
              </a:rPr>
              <a:t>Kolay elde edilirler</a:t>
            </a:r>
          </a:p>
          <a:p>
            <a:pPr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400" dirty="0">
                <a:effectLst/>
                <a:latin typeface="+mn-lt"/>
              </a:rPr>
              <a:t>Stabildir, daha ucuzdurlar</a:t>
            </a:r>
          </a:p>
          <a:p>
            <a:pPr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400" dirty="0">
                <a:effectLst/>
                <a:latin typeface="+mn-lt"/>
              </a:rPr>
              <a:t>Yan etkileri nadirdir</a:t>
            </a:r>
          </a:p>
          <a:p>
            <a:pPr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400" dirty="0">
                <a:effectLst/>
                <a:latin typeface="+mn-lt"/>
              </a:rPr>
              <a:t>Doğal </a:t>
            </a:r>
            <a:r>
              <a:rPr lang="tr-TR" altLang="tr-TR" sz="2400" dirty="0" err="1">
                <a:effectLst/>
                <a:latin typeface="+mn-lt"/>
              </a:rPr>
              <a:t>kolloidler</a:t>
            </a:r>
            <a:r>
              <a:rPr lang="tr-TR" altLang="tr-TR" sz="2400" dirty="0">
                <a:effectLst/>
                <a:latin typeface="+mn-lt"/>
              </a:rPr>
              <a:t> kadar etkindirler</a:t>
            </a:r>
          </a:p>
        </p:txBody>
      </p:sp>
    </p:spTree>
    <p:extLst>
      <p:ext uri="{BB962C8B-B14F-4D97-AF65-F5344CB8AC3E}">
        <p14:creationId xmlns:p14="http://schemas.microsoft.com/office/powerpoint/2010/main" val="580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260000"/>
              </a:lnSpc>
              <a:buNone/>
            </a:pPr>
            <a:r>
              <a:rPr lang="tr-TR" altLang="tr-TR" b="1" dirty="0">
                <a:solidFill>
                  <a:srgbClr val="FF6600"/>
                </a:solidFill>
              </a:rPr>
              <a:t>İNSAN SERUM ALBUMİNİ</a:t>
            </a:r>
            <a:endParaRPr lang="tr-TR" altLang="tr-TR" b="1" dirty="0" smtClean="0">
              <a:solidFill>
                <a:srgbClr val="FFFF00"/>
              </a:solidFill>
            </a:endParaRPr>
          </a:p>
          <a:p>
            <a:pPr>
              <a:lnSpc>
                <a:spcPct val="260000"/>
              </a:lnSpc>
              <a:buFont typeface="Wingdings" pitchFamily="2" charset="2"/>
              <a:buChar char="ü"/>
            </a:pPr>
            <a:r>
              <a:rPr lang="tr-TR" altLang="tr-TR" b="1" dirty="0" smtClean="0">
                <a:solidFill>
                  <a:srgbClr val="FFFF00"/>
                </a:solidFill>
              </a:rPr>
              <a:t>Kaynak</a:t>
            </a:r>
            <a:r>
              <a:rPr lang="tr-TR" altLang="tr-TR" b="1" dirty="0">
                <a:solidFill>
                  <a:srgbClr val="FFFF00"/>
                </a:solidFill>
              </a:rPr>
              <a:t>: İnsan</a:t>
            </a:r>
          </a:p>
          <a:p>
            <a:pPr>
              <a:lnSpc>
                <a:spcPct val="26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b="1" dirty="0"/>
              <a:t>İnsan plazması ya da plasentasından elde edilir</a:t>
            </a:r>
          </a:p>
          <a:p>
            <a:pPr>
              <a:lnSpc>
                <a:spcPct val="26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tr-TR" altLang="tr-TR" b="1" dirty="0">
                <a:solidFill>
                  <a:srgbClr val="FFFF00"/>
                </a:solidFill>
              </a:rPr>
              <a:t>Plazmanın aşamalı olarak </a:t>
            </a:r>
            <a:r>
              <a:rPr lang="tr-TR" altLang="tr-TR" b="1" dirty="0" err="1">
                <a:solidFill>
                  <a:srgbClr val="FFFF00"/>
                </a:solidFill>
              </a:rPr>
              <a:t>fraksiyone</a:t>
            </a:r>
            <a:r>
              <a:rPr lang="tr-TR" altLang="tr-TR" b="1" dirty="0">
                <a:solidFill>
                  <a:srgbClr val="FFFF00"/>
                </a:solidFill>
              </a:rPr>
              <a:t> edilmesiyle oluşan son ürünün pastörizasyonuyla </a:t>
            </a:r>
            <a:r>
              <a:rPr lang="tr-TR" altLang="tr-TR" b="1" dirty="0" smtClean="0">
                <a:solidFill>
                  <a:srgbClr val="FFFF00"/>
                </a:solidFill>
              </a:rPr>
              <a:t>hazırlanır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738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altLang="tr-TR" sz="2400" dirty="0"/>
              <a:t> </a:t>
            </a:r>
            <a:r>
              <a:rPr lang="tr-TR" altLang="tr-TR" sz="2400" dirty="0">
                <a:solidFill>
                  <a:srgbClr val="FFFF00"/>
                </a:solidFill>
              </a:rPr>
              <a:t>CABG cerrahisi uygulanan hastalarda volüm genişletici olarak </a:t>
            </a:r>
            <a:r>
              <a:rPr lang="tr-TR" altLang="tr-TR" sz="2400" dirty="0" err="1">
                <a:solidFill>
                  <a:srgbClr val="FFFF00"/>
                </a:solidFill>
              </a:rPr>
              <a:t>nonprotein</a:t>
            </a:r>
            <a:r>
              <a:rPr lang="tr-TR" altLang="tr-TR" sz="2400" dirty="0">
                <a:solidFill>
                  <a:srgbClr val="FFFF00"/>
                </a:solidFill>
              </a:rPr>
              <a:t> </a:t>
            </a:r>
            <a:r>
              <a:rPr lang="tr-TR" altLang="tr-TR" sz="2400" dirty="0" err="1">
                <a:solidFill>
                  <a:srgbClr val="FFFF00"/>
                </a:solidFill>
              </a:rPr>
              <a:t>kolloidlere</a:t>
            </a:r>
            <a:r>
              <a:rPr lang="tr-TR" altLang="tr-TR" sz="2400" dirty="0">
                <a:solidFill>
                  <a:srgbClr val="FFFF00"/>
                </a:solidFill>
              </a:rPr>
              <a:t> karşı </a:t>
            </a:r>
            <a:endParaRPr lang="tr-TR" altLang="tr-TR" sz="24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tr-TR" altLang="tr-TR" sz="2400" dirty="0">
                <a:solidFill>
                  <a:srgbClr val="FFFF00"/>
                </a:solidFill>
              </a:rPr>
              <a:t> </a:t>
            </a:r>
            <a:r>
              <a:rPr lang="tr-TR" altLang="tr-TR" sz="2400" dirty="0" smtClean="0">
                <a:solidFill>
                  <a:srgbClr val="FFFF00"/>
                </a:solidFill>
              </a:rPr>
              <a:t>    </a:t>
            </a:r>
            <a:r>
              <a:rPr lang="tr-TR" altLang="tr-TR" sz="2400" dirty="0" err="1" smtClean="0">
                <a:solidFill>
                  <a:srgbClr val="FFFF00"/>
                </a:solidFill>
              </a:rPr>
              <a:t>albumin</a:t>
            </a:r>
            <a:r>
              <a:rPr lang="tr-TR" altLang="tr-TR" sz="2400" dirty="0" smtClean="0">
                <a:solidFill>
                  <a:srgbClr val="FFFF00"/>
                </a:solidFill>
              </a:rPr>
              <a:t> kullanımının </a:t>
            </a:r>
          </a:p>
          <a:p>
            <a:pPr marL="0" indent="0">
              <a:buNone/>
            </a:pPr>
            <a:r>
              <a:rPr lang="tr-TR" altLang="tr-TR" sz="2400" dirty="0">
                <a:solidFill>
                  <a:srgbClr val="FFFF00"/>
                </a:solidFill>
              </a:rPr>
              <a:t> </a:t>
            </a:r>
            <a:r>
              <a:rPr lang="tr-TR" altLang="tr-TR" sz="2400" dirty="0" smtClean="0">
                <a:solidFill>
                  <a:srgbClr val="FFFF00"/>
                </a:solidFill>
              </a:rPr>
              <a:t>    </a:t>
            </a:r>
            <a:r>
              <a:rPr lang="tr-TR" altLang="tr-TR" sz="2400" dirty="0" err="1" smtClean="0">
                <a:solidFill>
                  <a:srgbClr val="FFFF00"/>
                </a:solidFill>
              </a:rPr>
              <a:t>mortaliteyi</a:t>
            </a:r>
            <a:r>
              <a:rPr lang="tr-TR" altLang="tr-TR" sz="2400" dirty="0" smtClean="0">
                <a:solidFill>
                  <a:srgbClr val="FFFF00"/>
                </a:solidFill>
              </a:rPr>
              <a:t> </a:t>
            </a:r>
            <a:r>
              <a:rPr lang="tr-TR" altLang="tr-TR" sz="2400" dirty="0">
                <a:solidFill>
                  <a:srgbClr val="FFFF00"/>
                </a:solidFill>
              </a:rPr>
              <a:t>anlamlı </a:t>
            </a:r>
            <a:r>
              <a:rPr lang="tr-TR" altLang="tr-TR" sz="2400" dirty="0" smtClean="0">
                <a:solidFill>
                  <a:srgbClr val="FFFF00"/>
                </a:solidFill>
              </a:rPr>
              <a:t>şekilde </a:t>
            </a:r>
            <a:r>
              <a:rPr lang="tr-TR" altLang="tr-TR" sz="2400" dirty="0">
                <a:solidFill>
                  <a:srgbClr val="FFFF00"/>
                </a:solidFill>
              </a:rPr>
              <a:t>(p=0.02) azalttığı </a:t>
            </a:r>
            <a:r>
              <a:rPr lang="tr-TR" altLang="tr-TR" sz="2400" dirty="0" smtClean="0">
                <a:solidFill>
                  <a:srgbClr val="FFFF00"/>
                </a:solidFill>
              </a:rPr>
              <a:t>bulunmuş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400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tr-TR" sz="2400" dirty="0"/>
          </a:p>
          <a:p>
            <a:pPr>
              <a:buFont typeface="Wingdings" panose="05000000000000000000" pitchFamily="2" charset="2"/>
              <a:buChar char="Ø"/>
            </a:pP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tr-TR" sz="2400" dirty="0"/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tr-TR" altLang="tr-TR" sz="2400" dirty="0"/>
              <a:t>Volume </a:t>
            </a:r>
            <a:r>
              <a:rPr lang="tr-TR" altLang="tr-TR" sz="2400" dirty="0" err="1"/>
              <a:t>expansion</a:t>
            </a:r>
            <a:r>
              <a:rPr lang="tr-TR" altLang="tr-TR" sz="2400" dirty="0"/>
              <a:t> </a:t>
            </a:r>
            <a:r>
              <a:rPr lang="tr-TR" altLang="tr-TR" sz="2400" dirty="0" err="1"/>
              <a:t>with</a:t>
            </a:r>
            <a:r>
              <a:rPr lang="tr-TR" altLang="tr-TR" sz="2400" dirty="0"/>
              <a:t> </a:t>
            </a:r>
            <a:r>
              <a:rPr lang="tr-TR" altLang="tr-TR" sz="2400" dirty="0" err="1"/>
              <a:t>albumin</a:t>
            </a:r>
            <a:r>
              <a:rPr lang="tr-TR" altLang="tr-TR" sz="2400" dirty="0"/>
              <a:t> </a:t>
            </a:r>
            <a:r>
              <a:rPr lang="tr-TR" altLang="tr-TR" sz="2400" dirty="0" err="1"/>
              <a:t>decreases</a:t>
            </a:r>
            <a:r>
              <a:rPr lang="tr-TR" altLang="tr-TR" sz="2400" dirty="0"/>
              <a:t> </a:t>
            </a:r>
            <a:r>
              <a:rPr lang="tr-TR" altLang="tr-TR" sz="2400" dirty="0" err="1"/>
              <a:t>mortality</a:t>
            </a:r>
            <a:r>
              <a:rPr lang="tr-TR" altLang="tr-TR" sz="2400" dirty="0"/>
              <a:t> </a:t>
            </a:r>
            <a:r>
              <a:rPr lang="tr-TR" altLang="tr-TR" sz="2400" dirty="0" err="1"/>
              <a:t>after</a:t>
            </a:r>
            <a:r>
              <a:rPr lang="tr-TR" altLang="tr-TR" sz="2400" dirty="0"/>
              <a:t> </a:t>
            </a:r>
            <a:r>
              <a:rPr lang="tr-TR" altLang="tr-TR" sz="2400" dirty="0" err="1"/>
              <a:t>coronary</a:t>
            </a:r>
            <a:r>
              <a:rPr lang="tr-TR" altLang="tr-TR" sz="2400" dirty="0"/>
              <a:t> </a:t>
            </a:r>
            <a:r>
              <a:rPr lang="tr-TR" altLang="tr-TR" sz="2400" dirty="0" err="1"/>
              <a:t>artery</a:t>
            </a:r>
            <a:r>
              <a:rPr lang="tr-TR" altLang="tr-TR" sz="2400" dirty="0"/>
              <a:t> bypass </a:t>
            </a:r>
            <a:r>
              <a:rPr lang="tr-TR" altLang="tr-TR" sz="2400" dirty="0" err="1"/>
              <a:t>graft</a:t>
            </a:r>
            <a:r>
              <a:rPr lang="tr-TR" altLang="tr-TR" sz="2400" dirty="0"/>
              <a:t> </a:t>
            </a:r>
            <a:r>
              <a:rPr lang="tr-TR" altLang="tr-TR" sz="2400" dirty="0" err="1" smtClean="0"/>
              <a:t>surgery”Chest</a:t>
            </a:r>
            <a:r>
              <a:rPr lang="tr-TR" altLang="tr-TR" sz="2400" dirty="0" smtClean="0"/>
              <a:t> </a:t>
            </a:r>
            <a:r>
              <a:rPr lang="tr-TR" altLang="tr-TR" sz="2400" dirty="0"/>
              <a:t>2003; 123: 1853-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4995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3200" b="1" dirty="0">
                <a:solidFill>
                  <a:srgbClr val="FF6600"/>
                </a:solidFill>
              </a:rPr>
              <a:t>TAZE DONMUŞ PLAZMA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90000"/>
              </a:lnSpc>
              <a:buFont typeface="Wingdings" pitchFamily="2" charset="2"/>
              <a:buChar char="ü"/>
            </a:pPr>
            <a:r>
              <a:rPr lang="tr-TR" altLang="tr-TR" b="1" dirty="0">
                <a:solidFill>
                  <a:srgbClr val="FFFF00"/>
                </a:solidFill>
              </a:rPr>
              <a:t>Kaynak: İnsan</a:t>
            </a:r>
          </a:p>
          <a:p>
            <a:pPr>
              <a:lnSpc>
                <a:spcPct val="1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b="1" dirty="0" err="1"/>
              <a:t>Antikoagülanlı</a:t>
            </a:r>
            <a:r>
              <a:rPr lang="tr-TR" altLang="tr-TR" b="1" dirty="0"/>
              <a:t> tam kanın alındıktan hemen sonra veya +2, +6 </a:t>
            </a:r>
            <a:r>
              <a:rPr lang="tr-TR" altLang="tr-TR" b="1" baseline="30000" dirty="0" err="1"/>
              <a:t>o</a:t>
            </a:r>
            <a:r>
              <a:rPr lang="tr-TR" altLang="tr-TR" b="1" dirty="0" err="1"/>
              <a:t>C’de</a:t>
            </a:r>
            <a:r>
              <a:rPr lang="tr-TR" altLang="tr-TR" b="1" dirty="0"/>
              <a:t> bekletilip en geç 6 saat içinde şekilli elemanların soğutmalı santrifüj ile ayrılmasından sonra elde kalan kısmına </a:t>
            </a:r>
            <a:r>
              <a:rPr lang="tr-TR" altLang="tr-TR" b="1" dirty="0">
                <a:solidFill>
                  <a:srgbClr val="FFFF00"/>
                </a:solidFill>
              </a:rPr>
              <a:t>TAZE PLAZMA</a:t>
            </a:r>
            <a:r>
              <a:rPr lang="tr-TR" altLang="tr-TR" b="1" dirty="0"/>
              <a:t> denir.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311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3200" b="1" dirty="0">
                <a:solidFill>
                  <a:srgbClr val="FF6600"/>
                </a:solidFill>
              </a:rPr>
              <a:t>PLAZMA PROTEİN FRAKSİYONU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8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tr-TR" altLang="tr-TR" sz="2400" b="1" dirty="0">
                <a:solidFill>
                  <a:srgbClr val="FFFF00"/>
                </a:solidFill>
              </a:rPr>
              <a:t>Kaynak: İnsan</a:t>
            </a:r>
          </a:p>
          <a:p>
            <a:pPr>
              <a:lnSpc>
                <a:spcPct val="1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400" b="1" dirty="0"/>
              <a:t>İnsan serum </a:t>
            </a:r>
            <a:r>
              <a:rPr lang="tr-TR" altLang="tr-TR" sz="2400" b="1" dirty="0" err="1"/>
              <a:t>albuminine</a:t>
            </a:r>
            <a:r>
              <a:rPr lang="tr-TR" altLang="tr-TR" sz="2400" b="1" dirty="0"/>
              <a:t> benzer şekilde hazırlanır.</a:t>
            </a:r>
          </a:p>
          <a:p>
            <a:pPr>
              <a:lnSpc>
                <a:spcPct val="18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tr-TR" altLang="tr-TR" sz="2400" b="1" dirty="0">
                <a:solidFill>
                  <a:srgbClr val="FFFF00"/>
                </a:solidFill>
              </a:rPr>
              <a:t>% 85 </a:t>
            </a:r>
            <a:r>
              <a:rPr lang="tr-TR" altLang="tr-TR" sz="2400" b="1" dirty="0" err="1">
                <a:solidFill>
                  <a:srgbClr val="FFFF00"/>
                </a:solidFill>
              </a:rPr>
              <a:t>albumin</a:t>
            </a:r>
            <a:r>
              <a:rPr lang="tr-TR" altLang="tr-TR" sz="2400" b="1" dirty="0">
                <a:solidFill>
                  <a:srgbClr val="FFFF00"/>
                </a:solidFill>
              </a:rPr>
              <a:t> + %15 </a:t>
            </a:r>
            <a:r>
              <a:rPr lang="tr-TR" altLang="tr-TR" sz="2400" b="1" dirty="0" err="1">
                <a:solidFill>
                  <a:srgbClr val="FFFF00"/>
                </a:solidFill>
              </a:rPr>
              <a:t>globulin</a:t>
            </a:r>
            <a:r>
              <a:rPr lang="tr-TR" altLang="tr-TR" sz="2400" b="1" dirty="0">
                <a:solidFill>
                  <a:srgbClr val="FFFF00"/>
                </a:solidFill>
              </a:rPr>
              <a:t> içerir.</a:t>
            </a:r>
          </a:p>
          <a:p>
            <a:pPr>
              <a:lnSpc>
                <a:spcPct val="1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400" b="1" dirty="0"/>
              <a:t>% 4-5’lik solüsyon halindedir</a:t>
            </a:r>
            <a:r>
              <a:rPr lang="tr-TR" altLang="tr-TR" sz="2400" b="1" dirty="0" smtClean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5580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10000"/>
              </a:lnSpc>
              <a:buFont typeface="Wingdings" pitchFamily="2" charset="2"/>
              <a:buNone/>
            </a:pPr>
            <a:r>
              <a:rPr lang="tr-TR" altLang="tr-TR" sz="2400" u="sng" dirty="0">
                <a:solidFill>
                  <a:srgbClr val="FFFF00"/>
                </a:solidFill>
              </a:rPr>
              <a:t>Yapay </a:t>
            </a:r>
            <a:r>
              <a:rPr lang="tr-TR" altLang="tr-TR" sz="2400" u="sng" dirty="0" err="1">
                <a:solidFill>
                  <a:srgbClr val="FFFF00"/>
                </a:solidFill>
              </a:rPr>
              <a:t>kolloidler</a:t>
            </a:r>
            <a:endParaRPr lang="tr-TR" altLang="tr-TR" sz="2400" dirty="0">
              <a:solidFill>
                <a:srgbClr val="FFFF00"/>
              </a:solidFill>
            </a:endParaRPr>
          </a:p>
          <a:p>
            <a:pPr>
              <a:lnSpc>
                <a:spcPct val="21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400" dirty="0"/>
              <a:t> Nişasta solüsyonları</a:t>
            </a:r>
          </a:p>
          <a:p>
            <a:pPr>
              <a:lnSpc>
                <a:spcPct val="21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400" dirty="0"/>
              <a:t> Jelatin solüsyonları</a:t>
            </a:r>
          </a:p>
          <a:p>
            <a:pPr>
              <a:lnSpc>
                <a:spcPct val="21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400" dirty="0"/>
              <a:t> </a:t>
            </a:r>
            <a:r>
              <a:rPr lang="tr-TR" altLang="tr-TR" sz="2400" dirty="0" err="1"/>
              <a:t>Dekstran</a:t>
            </a:r>
            <a:r>
              <a:rPr lang="tr-TR" altLang="tr-TR" sz="2400" dirty="0"/>
              <a:t> </a:t>
            </a:r>
            <a:r>
              <a:rPr lang="tr-TR" altLang="tr-TR" sz="2400" dirty="0" smtClean="0"/>
              <a:t>solüsyonları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78462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KPB, </a:t>
            </a:r>
            <a:r>
              <a:rPr lang="tr-TR" sz="2400" dirty="0" err="1" smtClean="0"/>
              <a:t>neonatal</a:t>
            </a:r>
            <a:r>
              <a:rPr lang="tr-TR" sz="2400" dirty="0" smtClean="0"/>
              <a:t> ve </a:t>
            </a:r>
            <a:r>
              <a:rPr lang="tr-TR" sz="2400" dirty="0" err="1" smtClean="0"/>
              <a:t>infantlar</a:t>
            </a:r>
            <a:r>
              <a:rPr lang="tr-TR" sz="2400" dirty="0" smtClean="0"/>
              <a:t> için hala </a:t>
            </a:r>
            <a:r>
              <a:rPr lang="tr-TR" sz="2400" dirty="0" smtClean="0">
                <a:solidFill>
                  <a:srgbClr val="FF0000"/>
                </a:solidFill>
              </a:rPr>
              <a:t>yüksek riskli</a:t>
            </a:r>
          </a:p>
          <a:p>
            <a:endParaRPr lang="tr-TR" sz="2400" dirty="0"/>
          </a:p>
          <a:p>
            <a:r>
              <a:rPr lang="tr-TR" sz="2400" dirty="0" err="1" smtClean="0"/>
              <a:t>Major</a:t>
            </a:r>
            <a:r>
              <a:rPr lang="tr-TR" sz="2400" dirty="0" smtClean="0"/>
              <a:t> problem </a:t>
            </a:r>
            <a:r>
              <a:rPr lang="tr-TR" sz="2400" dirty="0" err="1" smtClean="0">
                <a:solidFill>
                  <a:srgbClr val="FFFF00"/>
                </a:solidFill>
              </a:rPr>
              <a:t>kapiller</a:t>
            </a:r>
            <a:r>
              <a:rPr lang="tr-TR" sz="2400" dirty="0" smtClean="0">
                <a:solidFill>
                  <a:srgbClr val="FFFF00"/>
                </a:solidFill>
              </a:rPr>
              <a:t> kaçak </a:t>
            </a:r>
            <a:r>
              <a:rPr lang="tr-TR" sz="2400" dirty="0" smtClean="0"/>
              <a:t>ve </a:t>
            </a:r>
            <a:r>
              <a:rPr lang="tr-TR" sz="2400" dirty="0" smtClean="0">
                <a:solidFill>
                  <a:srgbClr val="FFFF00"/>
                </a:solidFill>
              </a:rPr>
              <a:t>kilo artışı</a:t>
            </a:r>
            <a:endParaRPr lang="tr-T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9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3200" b="1" dirty="0">
                <a:solidFill>
                  <a:schemeClr val="accent2"/>
                </a:solidFill>
              </a:rPr>
              <a:t>NİŞASTA SOLÜSYONLARI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tr-TR" altLang="tr-TR" sz="2400" dirty="0">
                <a:solidFill>
                  <a:srgbClr val="FFFF00"/>
                </a:solidFill>
              </a:rPr>
              <a:t>Kaynak: Mısır, Patates</a:t>
            </a:r>
          </a:p>
          <a:p>
            <a:pPr>
              <a:buFont typeface="Wingdings" pitchFamily="2" charset="2"/>
              <a:buNone/>
            </a:pPr>
            <a:r>
              <a:rPr lang="tr-TR" altLang="tr-TR" sz="2400" dirty="0"/>
              <a:t>               </a:t>
            </a:r>
            <a:r>
              <a:rPr lang="tr-TR" altLang="tr-TR" sz="2400" dirty="0" err="1"/>
              <a:t>Amilopektin</a:t>
            </a:r>
            <a:r>
              <a:rPr lang="tr-TR" altLang="tr-TR" sz="2400" dirty="0"/>
              <a:t>  </a:t>
            </a:r>
          </a:p>
          <a:p>
            <a:pPr>
              <a:buFont typeface="Wingdings" pitchFamily="2" charset="2"/>
              <a:buNone/>
            </a:pPr>
            <a:r>
              <a:rPr lang="tr-TR" altLang="tr-TR" sz="2400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tr-TR" altLang="tr-TR" sz="2400" dirty="0"/>
              <a:t>       </a:t>
            </a:r>
          </a:p>
          <a:p>
            <a:pPr>
              <a:buFont typeface="Wingdings" pitchFamily="2" charset="2"/>
              <a:buNone/>
            </a:pPr>
            <a:r>
              <a:rPr lang="tr-TR" altLang="tr-TR" sz="2400" dirty="0"/>
              <a:t>         </a:t>
            </a:r>
            <a:r>
              <a:rPr lang="tr-TR" altLang="tr-TR" sz="2400" dirty="0" err="1"/>
              <a:t>Hidroksietilasyon</a:t>
            </a:r>
            <a:r>
              <a:rPr lang="tr-TR" altLang="tr-TR" sz="2400" dirty="0"/>
              <a:t>, Hidroliz </a:t>
            </a:r>
          </a:p>
          <a:p>
            <a:pPr>
              <a:buFont typeface="Wingdings" pitchFamily="2" charset="2"/>
              <a:buNone/>
            </a:pPr>
            <a:r>
              <a:rPr lang="tr-TR" altLang="tr-TR" sz="2400" dirty="0"/>
              <a:t>        </a:t>
            </a:r>
          </a:p>
          <a:p>
            <a:pPr>
              <a:buFont typeface="Wingdings" pitchFamily="2" charset="2"/>
              <a:buNone/>
            </a:pPr>
            <a:r>
              <a:rPr lang="tr-TR" altLang="tr-TR" sz="2400" dirty="0"/>
              <a:t>         </a:t>
            </a:r>
          </a:p>
          <a:p>
            <a:pPr>
              <a:buFont typeface="Wingdings" pitchFamily="2" charset="2"/>
              <a:buNone/>
            </a:pPr>
            <a:r>
              <a:rPr lang="tr-TR" altLang="tr-TR" sz="2400" dirty="0"/>
              <a:t>         </a:t>
            </a:r>
            <a:r>
              <a:rPr lang="tr-TR" altLang="tr-TR" sz="2400" dirty="0" err="1">
                <a:solidFill>
                  <a:schemeClr val="accent2"/>
                </a:solidFill>
              </a:rPr>
              <a:t>Hidroksietil</a:t>
            </a:r>
            <a:r>
              <a:rPr lang="tr-TR" altLang="tr-TR" sz="2400" dirty="0">
                <a:solidFill>
                  <a:schemeClr val="accent2"/>
                </a:solidFill>
              </a:rPr>
              <a:t> Nişasta (HES)</a:t>
            </a:r>
          </a:p>
          <a:p>
            <a:endParaRPr lang="tr-TR" sz="2400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1907704" y="2599531"/>
            <a:ext cx="1008063" cy="6492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907704" y="3933056"/>
            <a:ext cx="1008062" cy="6492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632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400" dirty="0"/>
              <a:t>Büyük moleküller ilk olarak amilaz enzimi tarafından yıkılırlar</a:t>
            </a:r>
          </a:p>
          <a:p>
            <a:pPr>
              <a:lnSpc>
                <a:spcPct val="28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tr-TR" altLang="tr-TR" sz="2400" dirty="0">
                <a:solidFill>
                  <a:srgbClr val="FFFF00"/>
                </a:solidFill>
              </a:rPr>
              <a:t>Küçük moleküller böbrek tarafından atılır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85656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4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800" dirty="0"/>
              <a:t>HES 450/0.7 (</a:t>
            </a:r>
            <a:r>
              <a:rPr lang="tr-TR" altLang="tr-TR" sz="2800" dirty="0" err="1"/>
              <a:t>Hetastarch</a:t>
            </a:r>
            <a:r>
              <a:rPr lang="tr-TR" altLang="tr-TR" sz="2800" dirty="0"/>
              <a:t>)</a:t>
            </a:r>
          </a:p>
          <a:p>
            <a:pPr>
              <a:lnSpc>
                <a:spcPct val="24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800" dirty="0"/>
              <a:t>HES 200/0.5 (</a:t>
            </a:r>
            <a:r>
              <a:rPr lang="tr-TR" altLang="tr-TR" sz="2800" dirty="0" err="1"/>
              <a:t>Pentastarch</a:t>
            </a:r>
            <a:r>
              <a:rPr lang="tr-TR" altLang="tr-TR" sz="2800" dirty="0"/>
              <a:t>)</a:t>
            </a:r>
          </a:p>
          <a:p>
            <a:pPr>
              <a:lnSpc>
                <a:spcPct val="24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800" dirty="0"/>
              <a:t>HES 130/0.4 (</a:t>
            </a:r>
            <a:r>
              <a:rPr lang="tr-TR" altLang="tr-TR" sz="2800" dirty="0" err="1"/>
              <a:t>Tetrastarch</a:t>
            </a:r>
            <a:r>
              <a:rPr lang="tr-TR" altLang="tr-TR" sz="2800" dirty="0"/>
              <a:t>)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08133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800" dirty="0" err="1" smtClean="0"/>
              <a:t>İzoonkotik-hiperonkotik</a:t>
            </a:r>
            <a:r>
              <a:rPr lang="tr-TR" altLang="tr-TR" sz="2800" dirty="0" smtClean="0"/>
              <a:t>, </a:t>
            </a:r>
            <a:r>
              <a:rPr lang="tr-TR" altLang="tr-TR" sz="2800" dirty="0"/>
              <a:t>volüm etkisi </a:t>
            </a:r>
            <a:r>
              <a:rPr lang="en-US" altLang="tr-TR" sz="2800" dirty="0"/>
              <a:t>~</a:t>
            </a:r>
            <a:r>
              <a:rPr lang="tr-TR" altLang="tr-TR" sz="2800" dirty="0"/>
              <a:t> %</a:t>
            </a:r>
            <a:r>
              <a:rPr lang="tr-TR" altLang="tr-TR" sz="2800" dirty="0" smtClean="0"/>
              <a:t>100-145</a:t>
            </a:r>
            <a:endParaRPr lang="tr-TR" altLang="tr-TR" sz="2800" dirty="0"/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800" dirty="0"/>
              <a:t>Volüm etki süresi </a:t>
            </a:r>
            <a:r>
              <a:rPr lang="en-US" altLang="tr-TR" sz="2800" dirty="0"/>
              <a:t>~</a:t>
            </a:r>
            <a:r>
              <a:rPr lang="tr-TR" altLang="tr-TR" sz="2800" dirty="0"/>
              <a:t> </a:t>
            </a:r>
            <a:r>
              <a:rPr lang="tr-TR" altLang="tr-TR" sz="2800" dirty="0" smtClean="0"/>
              <a:t>4-8 </a:t>
            </a:r>
            <a:r>
              <a:rPr lang="tr-TR" altLang="tr-TR" sz="2800" dirty="0"/>
              <a:t>saat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800" dirty="0"/>
              <a:t>Yarılanma ömrü </a:t>
            </a:r>
            <a:r>
              <a:rPr lang="en-US" altLang="tr-TR" sz="2800" dirty="0"/>
              <a:t>~</a:t>
            </a:r>
            <a:r>
              <a:rPr lang="tr-TR" altLang="tr-TR" sz="2800" dirty="0"/>
              <a:t> </a:t>
            </a:r>
            <a:r>
              <a:rPr lang="tr-TR" altLang="tr-TR" sz="2800" dirty="0" smtClean="0"/>
              <a:t>3-12 </a:t>
            </a:r>
            <a:r>
              <a:rPr lang="tr-TR" altLang="tr-TR" sz="2800" dirty="0"/>
              <a:t>saat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800" dirty="0" smtClean="0"/>
              <a:t>Orta-Uzun </a:t>
            </a:r>
            <a:r>
              <a:rPr lang="tr-TR" altLang="tr-TR" sz="2800" dirty="0"/>
              <a:t>süreli volüm </a:t>
            </a:r>
            <a:r>
              <a:rPr lang="tr-TR" altLang="tr-TR" sz="2800" dirty="0" err="1"/>
              <a:t>replasmanı</a:t>
            </a:r>
            <a:endParaRPr lang="en-US" altLang="tr-TR" sz="2800" dirty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88331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3200" dirty="0">
                <a:solidFill>
                  <a:schemeClr val="accent2"/>
                </a:solidFill>
              </a:rPr>
              <a:t>JELATİN SOLÜSYONLARI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7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tr-TR" altLang="tr-TR" sz="2800" dirty="0">
                <a:solidFill>
                  <a:srgbClr val="FFFF00"/>
                </a:solidFill>
              </a:rPr>
              <a:t>Kaynak: Büyükbaş hayvanların kemik ve </a:t>
            </a:r>
            <a:r>
              <a:rPr lang="tr-TR" altLang="tr-TR" sz="2800" dirty="0" err="1">
                <a:solidFill>
                  <a:srgbClr val="FFFF00"/>
                </a:solidFill>
              </a:rPr>
              <a:t>kollajen</a:t>
            </a:r>
            <a:r>
              <a:rPr lang="tr-TR" altLang="tr-TR" sz="2800" dirty="0">
                <a:solidFill>
                  <a:srgbClr val="FFFF00"/>
                </a:solidFill>
              </a:rPr>
              <a:t> dokuları</a:t>
            </a:r>
          </a:p>
          <a:p>
            <a:pPr>
              <a:lnSpc>
                <a:spcPct val="27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800" dirty="0" err="1"/>
              <a:t>Kollajenlerin</a:t>
            </a:r>
            <a:r>
              <a:rPr lang="tr-TR" altLang="tr-TR" sz="2800" dirty="0"/>
              <a:t> hidrolizi ile elde edilirler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72973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31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800" dirty="0" err="1"/>
              <a:t>Modifiye</a:t>
            </a:r>
            <a:r>
              <a:rPr lang="tr-TR" altLang="tr-TR" sz="2800" dirty="0"/>
              <a:t> sıvı jelatin (%3 </a:t>
            </a:r>
            <a:r>
              <a:rPr lang="tr-TR" altLang="tr-TR" sz="2800" dirty="0" err="1"/>
              <a:t>Gelofusine</a:t>
            </a:r>
            <a:r>
              <a:rPr lang="tr-TR" altLang="tr-TR" sz="2800" dirty="0"/>
              <a:t>)</a:t>
            </a:r>
          </a:p>
          <a:p>
            <a:pPr>
              <a:lnSpc>
                <a:spcPct val="31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800" dirty="0" err="1"/>
              <a:t>Polijelin</a:t>
            </a:r>
            <a:r>
              <a:rPr lang="tr-TR" altLang="tr-TR" sz="2800" dirty="0"/>
              <a:t> (% 3.5 </a:t>
            </a:r>
            <a:r>
              <a:rPr lang="tr-TR" altLang="tr-TR" sz="2800" dirty="0" err="1"/>
              <a:t>Haemaccel</a:t>
            </a:r>
            <a:r>
              <a:rPr lang="tr-TR" altLang="tr-TR" sz="2800" dirty="0"/>
              <a:t>)</a:t>
            </a:r>
          </a:p>
          <a:p>
            <a:pPr>
              <a:lnSpc>
                <a:spcPct val="31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800" dirty="0" err="1"/>
              <a:t>Oksipolijelatin</a:t>
            </a:r>
            <a:r>
              <a:rPr lang="tr-TR" altLang="tr-TR" sz="2800" dirty="0"/>
              <a:t> (</a:t>
            </a:r>
            <a:r>
              <a:rPr lang="tr-TR" altLang="tr-TR" sz="2800" dirty="0" err="1"/>
              <a:t>Gelifundol</a:t>
            </a:r>
            <a:r>
              <a:rPr lang="tr-TR" altLang="tr-TR" sz="2800" dirty="0"/>
              <a:t>)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63723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1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800" dirty="0" err="1" smtClean="0"/>
              <a:t>Histamin</a:t>
            </a:r>
            <a:r>
              <a:rPr lang="tr-TR" altLang="tr-TR" sz="2800" dirty="0" smtClean="0"/>
              <a:t> </a:t>
            </a:r>
            <a:r>
              <a:rPr lang="tr-TR" altLang="tr-TR" sz="2800" dirty="0"/>
              <a:t>aracılı </a:t>
            </a:r>
            <a:r>
              <a:rPr lang="tr-TR" altLang="tr-TR" sz="2800" dirty="0" err="1"/>
              <a:t>allerjik</a:t>
            </a:r>
            <a:r>
              <a:rPr lang="tr-TR" altLang="tr-TR" sz="2800" dirty="0"/>
              <a:t> reaksiyonlara yol açabilirler </a:t>
            </a:r>
            <a:endParaRPr lang="tr-TR" altLang="tr-TR" sz="2800" dirty="0" smtClean="0"/>
          </a:p>
          <a:p>
            <a:pPr>
              <a:lnSpc>
                <a:spcPct val="14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800" dirty="0" err="1"/>
              <a:t>MA’ları</a:t>
            </a:r>
            <a:r>
              <a:rPr lang="tr-TR" altLang="tr-TR" sz="2800" dirty="0"/>
              <a:t> nispeten küçük(35000) olduğu için etkileri kısa sürer (2-3saat)</a:t>
            </a:r>
          </a:p>
          <a:p>
            <a:pPr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800" dirty="0"/>
              <a:t>Plazma volümünü yalnızca 90-120 dk. </a:t>
            </a:r>
            <a:r>
              <a:rPr lang="tr-TR" altLang="tr-TR" sz="2800" dirty="0" err="1"/>
              <a:t>expanse</a:t>
            </a:r>
            <a:r>
              <a:rPr lang="tr-TR" altLang="tr-TR" sz="2800" dirty="0"/>
              <a:t> ederler</a:t>
            </a:r>
          </a:p>
          <a:p>
            <a:pPr>
              <a:lnSpc>
                <a:spcPct val="21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800" dirty="0"/>
              <a:t>Jelatinler göreceli olarak </a:t>
            </a:r>
            <a:r>
              <a:rPr lang="tr-TR" altLang="tr-TR" sz="2800" dirty="0" smtClean="0"/>
              <a:t>pahalı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70325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tr-TR" altLang="tr-TR" sz="2400" b="1">
                <a:solidFill>
                  <a:schemeClr val="accent2"/>
                </a:solidFill>
              </a:rPr>
              <a:t>KOLLOİD SOLÜSYONLAR</a:t>
            </a:r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250825" y="476250"/>
            <a:ext cx="3168650" cy="6381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tr-TR" altLang="tr-TR" sz="1000" u="sng" smtClean="0">
                <a:solidFill>
                  <a:srgbClr val="FFFF00"/>
                </a:solidFill>
              </a:rPr>
              <a:t>İdeal bir kolloid solüsyon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1000" b="1" smtClean="0"/>
              <a:t>Uygun bir kolloid ozmotik basınca sahip olmalı,sadece intravasküler kompartmanda kalmalı 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1000" b="1" smtClean="0"/>
              <a:t>Stabil olmalı ve uzun süre saklanabilmeli, özel bir saklama ya da infüzyon aracı gerektirmemeli 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1000" b="1" smtClean="0"/>
              <a:t>Yarı ömrü uzun olmalı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1000" b="1" smtClean="0"/>
              <a:t>Pirojen, antijen ve toksik maddelerden arındırılmış olmalı</a:t>
            </a:r>
          </a:p>
          <a:p>
            <a:pPr>
              <a:lnSpc>
                <a:spcPct val="16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1000" b="1" smtClean="0"/>
              <a:t>Ucuz olmalı</a:t>
            </a:r>
          </a:p>
          <a:p>
            <a:pPr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1000" b="1" smtClean="0"/>
              <a:t>Metabolizması ve vücuttan atılımı herhangi bir yan etki oluşturmamalı, vücutta birikmemeli</a:t>
            </a:r>
          </a:p>
          <a:p>
            <a:pPr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1000" b="1" smtClean="0"/>
              <a:t>Tekrarlayan uygulamalarla dahi organ fonksiyonlarını bozmamalı</a:t>
            </a:r>
          </a:p>
          <a:p>
            <a:pPr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1000" b="1" smtClean="0"/>
              <a:t>Koagülopati, hemoliz, eritrosit aglütinasyonu ve yanlış </a:t>
            </a:r>
            <a:r>
              <a:rPr lang="tr-TR" altLang="tr-TR" sz="1000" b="1" i="1" smtClean="0"/>
              <a:t>cross-matching</a:t>
            </a:r>
            <a:r>
              <a:rPr lang="tr-TR" altLang="tr-TR" sz="1000" b="1" smtClean="0"/>
              <a:t> gibi problemlere neden olmamalı</a:t>
            </a:r>
          </a:p>
          <a:p>
            <a:pPr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1000" b="1" smtClean="0"/>
              <a:t>İmmun fonksiyonları etkilememeli</a:t>
            </a:r>
          </a:p>
          <a:p>
            <a:pPr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1000" b="1" smtClean="0"/>
              <a:t>Plazma ile izo-onkotik olmalı</a:t>
            </a:r>
          </a:p>
          <a:p>
            <a:pPr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1000" b="1" smtClean="0"/>
              <a:t>İzotonik olmalı</a:t>
            </a:r>
          </a:p>
          <a:p>
            <a:pPr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1000" b="1" smtClean="0"/>
              <a:t>Enfeksiyona yol açmamalı</a:t>
            </a:r>
          </a:p>
          <a:p>
            <a:pPr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tr-TR" altLang="tr-TR" sz="1000" b="1" smtClean="0"/>
          </a:p>
          <a:p>
            <a:pPr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tr-TR" altLang="tr-TR" sz="1000" b="1" smtClean="0"/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tr-TR" altLang="tr-TR" sz="1000" b="1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tr-TR" altLang="tr-TR" sz="1000" u="sng" dirty="0">
              <a:solidFill>
                <a:srgbClr val="FFFF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24300" y="692150"/>
            <a:ext cx="4968875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tr-TR" altLang="tr-TR" sz="2000" dirty="0">
                <a:solidFill>
                  <a:srgbClr val="FFFF00"/>
                </a:solidFill>
              </a:rPr>
              <a:t> </a:t>
            </a:r>
            <a:r>
              <a:rPr lang="tr-TR" altLang="tr-TR" sz="2000" u="sng" dirty="0">
                <a:solidFill>
                  <a:srgbClr val="FFFF00"/>
                </a:solidFill>
              </a:rPr>
              <a:t>Doğal (Protein) </a:t>
            </a:r>
            <a:r>
              <a:rPr lang="tr-TR" altLang="tr-TR" sz="2000" u="sng" dirty="0" err="1">
                <a:solidFill>
                  <a:srgbClr val="FFFF00"/>
                </a:solidFill>
              </a:rPr>
              <a:t>Kolloidler</a:t>
            </a:r>
            <a:endParaRPr lang="tr-TR" altLang="tr-TR" sz="2000" dirty="0">
              <a:solidFill>
                <a:srgbClr val="FFFF00"/>
              </a:solidFill>
            </a:endParaRPr>
          </a:p>
          <a:p>
            <a:pPr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000" dirty="0"/>
              <a:t>Enfeksiyon riski vardır</a:t>
            </a:r>
          </a:p>
          <a:p>
            <a:pPr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000" dirty="0"/>
              <a:t>Kaynakları sınırlıdır</a:t>
            </a:r>
          </a:p>
          <a:p>
            <a:pPr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000" dirty="0"/>
              <a:t>Daha pahalıdır</a:t>
            </a:r>
          </a:p>
          <a:p>
            <a:pPr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000" dirty="0"/>
              <a:t>Yan etkileri daha sıktır</a:t>
            </a:r>
          </a:p>
          <a:p>
            <a:pPr algn="ctr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tr-TR" altLang="tr-TR" sz="20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356100" y="3644900"/>
            <a:ext cx="3995738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>
              <a:lnSpc>
                <a:spcPct val="110000"/>
              </a:lnSpc>
              <a:buFont typeface="Wingdings" pitchFamily="2" charset="2"/>
              <a:buNone/>
            </a:pPr>
            <a:r>
              <a:rPr lang="tr-TR" altLang="tr-TR" sz="2000" u="sng" dirty="0">
                <a:solidFill>
                  <a:srgbClr val="FFFF00"/>
                </a:solidFill>
              </a:rPr>
              <a:t>Yapay (</a:t>
            </a:r>
            <a:r>
              <a:rPr lang="tr-TR" altLang="tr-TR" sz="2000" u="sng" dirty="0" err="1">
                <a:solidFill>
                  <a:srgbClr val="FFFF00"/>
                </a:solidFill>
              </a:rPr>
              <a:t>Nonprotein</a:t>
            </a:r>
            <a:r>
              <a:rPr lang="tr-TR" altLang="tr-TR" sz="2000" u="sng" dirty="0">
                <a:solidFill>
                  <a:srgbClr val="FFFF00"/>
                </a:solidFill>
              </a:rPr>
              <a:t>) </a:t>
            </a:r>
            <a:r>
              <a:rPr lang="tr-TR" altLang="tr-TR" sz="2000" u="sng" dirty="0" err="1">
                <a:solidFill>
                  <a:srgbClr val="FFFF00"/>
                </a:solidFill>
              </a:rPr>
              <a:t>Kolloidler</a:t>
            </a:r>
            <a:endParaRPr lang="tr-TR" altLang="tr-TR" sz="2000" dirty="0">
              <a:solidFill>
                <a:srgbClr val="FFFF00"/>
              </a:solidFill>
            </a:endParaRP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000" dirty="0"/>
              <a:t>Enfeksiyon riski yoktur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000" dirty="0"/>
              <a:t>Kolay elde edilirler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000" dirty="0"/>
              <a:t>Stabildir, daha ucuzdurlar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000" dirty="0"/>
              <a:t>Yan etkileri nadirdir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000" dirty="0"/>
              <a:t>Doğal </a:t>
            </a:r>
            <a:r>
              <a:rPr lang="tr-TR" altLang="tr-TR" sz="2000" dirty="0" err="1"/>
              <a:t>kolloidler</a:t>
            </a:r>
            <a:r>
              <a:rPr lang="tr-TR" altLang="tr-TR" sz="2000" dirty="0"/>
              <a:t> kadar efektiftirler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995738" y="765175"/>
            <a:ext cx="3455987" cy="23764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284663" y="3500438"/>
            <a:ext cx="4103687" cy="2952750"/>
          </a:xfrm>
          <a:prstGeom prst="rect">
            <a:avLst/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140200" y="3357563"/>
            <a:ext cx="4392613" cy="3240087"/>
          </a:xfrm>
          <a:prstGeom prst="rect">
            <a:avLst/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211638" y="3429000"/>
            <a:ext cx="4248150" cy="3095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774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b="1" dirty="0"/>
              <a:t>High colloid oncotic pressure priming of cardiopulmonary bypass in neonates and infants: implications on </a:t>
            </a:r>
            <a:r>
              <a:rPr lang="en-US" sz="1800" b="1" dirty="0" err="1"/>
              <a:t>haemofiltration</a:t>
            </a:r>
            <a:r>
              <a:rPr lang="en-US" sz="1800" b="1" dirty="0"/>
              <a:t>, weight gain and renal function.</a:t>
            </a:r>
            <a:r>
              <a:rPr lang="tr-TR" sz="1800" b="1" dirty="0"/>
              <a:t> </a:t>
            </a:r>
            <a:r>
              <a:rPr lang="en-US" sz="1800" dirty="0" err="1"/>
              <a:t>Loeffelbein</a:t>
            </a:r>
            <a:r>
              <a:rPr lang="en-US" sz="1800" dirty="0"/>
              <a:t> F, </a:t>
            </a:r>
            <a:r>
              <a:rPr lang="en-US" sz="1800" dirty="0" err="1"/>
              <a:t>Zirell</a:t>
            </a:r>
            <a:r>
              <a:rPr lang="en-US" sz="1800" dirty="0"/>
              <a:t> U, </a:t>
            </a:r>
            <a:r>
              <a:rPr lang="en-US" sz="1800" dirty="0" err="1"/>
              <a:t>Benk</a:t>
            </a:r>
            <a:r>
              <a:rPr lang="en-US" sz="1800" dirty="0"/>
              <a:t> C, </a:t>
            </a:r>
            <a:r>
              <a:rPr lang="en-US" sz="1800" dirty="0" err="1"/>
              <a:t>Schlensak</a:t>
            </a:r>
            <a:r>
              <a:rPr lang="en-US" sz="1800" dirty="0"/>
              <a:t> C, </a:t>
            </a:r>
            <a:r>
              <a:rPr lang="en-US" sz="1800" dirty="0" err="1"/>
              <a:t>Dittrich</a:t>
            </a:r>
            <a:r>
              <a:rPr lang="en-US" sz="1800" dirty="0"/>
              <a:t> S.</a:t>
            </a:r>
            <a:r>
              <a:rPr lang="tr-TR" sz="1800" dirty="0"/>
              <a:t> </a:t>
            </a:r>
            <a:r>
              <a:rPr lang="en-US" sz="1800" dirty="0" err="1"/>
              <a:t>Eur</a:t>
            </a:r>
            <a:r>
              <a:rPr lang="en-US" sz="1800" dirty="0"/>
              <a:t> J </a:t>
            </a:r>
            <a:r>
              <a:rPr lang="en-US" sz="1800" dirty="0" err="1"/>
              <a:t>Cardiothorac</a:t>
            </a:r>
            <a:r>
              <a:rPr lang="en-US" sz="1800" dirty="0"/>
              <a:t> Surg. 2008 Sep;34(3):648-52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658609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2636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56852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1200" b="1" dirty="0"/>
              <a:t>High colloid oncotic pressure priming of cardiopulmonary bypass in neonates and infants: implications on </a:t>
            </a:r>
            <a:r>
              <a:rPr lang="en-US" sz="1200" b="1" dirty="0" err="1"/>
              <a:t>haemofiltration</a:t>
            </a:r>
            <a:r>
              <a:rPr lang="en-US" sz="1200" b="1" dirty="0"/>
              <a:t>, weight gain and renal function</a:t>
            </a:r>
            <a:r>
              <a:rPr lang="en-US" sz="1200" b="1" dirty="0" smtClean="0"/>
              <a:t>.</a:t>
            </a:r>
            <a:r>
              <a:rPr lang="tr-TR" sz="1200" b="1" dirty="0" smtClean="0"/>
              <a:t> </a:t>
            </a:r>
            <a:r>
              <a:rPr lang="en-US" sz="1200" dirty="0" err="1"/>
              <a:t>Loeffelbein</a:t>
            </a:r>
            <a:r>
              <a:rPr lang="en-US" sz="1200" dirty="0"/>
              <a:t> F, </a:t>
            </a:r>
            <a:r>
              <a:rPr lang="en-US" sz="1200" dirty="0" err="1"/>
              <a:t>Zirell</a:t>
            </a:r>
            <a:r>
              <a:rPr lang="en-US" sz="1200" dirty="0"/>
              <a:t> U, </a:t>
            </a:r>
            <a:r>
              <a:rPr lang="en-US" sz="1200" dirty="0" err="1"/>
              <a:t>Benk</a:t>
            </a:r>
            <a:r>
              <a:rPr lang="en-US" sz="1200" dirty="0"/>
              <a:t> C, </a:t>
            </a:r>
            <a:r>
              <a:rPr lang="en-US" sz="1200" dirty="0" err="1"/>
              <a:t>Schlensak</a:t>
            </a:r>
            <a:r>
              <a:rPr lang="en-US" sz="1200" dirty="0"/>
              <a:t> C, </a:t>
            </a:r>
            <a:r>
              <a:rPr lang="en-US" sz="1200" dirty="0" err="1"/>
              <a:t>Dittrich</a:t>
            </a:r>
            <a:r>
              <a:rPr lang="en-US" sz="1200" dirty="0"/>
              <a:t> S</a:t>
            </a:r>
            <a:r>
              <a:rPr lang="en-US" sz="1200" dirty="0" smtClean="0"/>
              <a:t>.</a:t>
            </a:r>
            <a:r>
              <a:rPr lang="tr-TR" sz="1200" dirty="0" smtClean="0"/>
              <a:t> </a:t>
            </a:r>
            <a:r>
              <a:rPr lang="en-US" sz="1200" dirty="0" err="1"/>
              <a:t>Eur</a:t>
            </a:r>
            <a:r>
              <a:rPr lang="en-US" sz="1200" dirty="0"/>
              <a:t> J </a:t>
            </a:r>
            <a:r>
              <a:rPr lang="en-US" sz="1200" dirty="0" err="1"/>
              <a:t>Cardiothorac</a:t>
            </a:r>
            <a:r>
              <a:rPr lang="en-US" sz="1200" dirty="0"/>
              <a:t> Surg. 2008 Sep;34(3):648-52</a:t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b="1" dirty="0"/>
              <a:t/>
            </a:r>
            <a:br>
              <a:rPr lang="en-US" sz="1200" b="1" dirty="0"/>
            </a:br>
            <a:endParaRPr lang="en-US" sz="1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400" dirty="0" smtClean="0"/>
              <a:t>Yüksek </a:t>
            </a:r>
            <a:r>
              <a:rPr lang="tr-TR" sz="2400" dirty="0" err="1" smtClean="0"/>
              <a:t>onkotik</a:t>
            </a:r>
            <a:r>
              <a:rPr lang="tr-TR" sz="2400" dirty="0" smtClean="0"/>
              <a:t> basıncın KPB esnasında faydalı olabileceği  </a:t>
            </a:r>
          </a:p>
          <a:p>
            <a:pPr>
              <a:buFont typeface="Wingdings" pitchFamily="2" charset="2"/>
              <a:buChar char="Ø"/>
            </a:pPr>
            <a:endParaRPr lang="tr-TR" sz="2400" dirty="0"/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Kilo alımını azalttığı</a:t>
            </a:r>
          </a:p>
          <a:p>
            <a:pPr>
              <a:buFont typeface="Wingdings" pitchFamily="2" charset="2"/>
              <a:buChar char="Ø"/>
            </a:pPr>
            <a:endParaRPr lang="tr-TR" sz="2400" dirty="0"/>
          </a:p>
          <a:p>
            <a:pPr>
              <a:buFont typeface="Wingdings" pitchFamily="2" charset="2"/>
              <a:buChar char="Ø"/>
            </a:pPr>
            <a:r>
              <a:rPr lang="tr-TR" sz="2400" dirty="0" err="1" smtClean="0"/>
              <a:t>Hemofiltrasyon</a:t>
            </a:r>
            <a:r>
              <a:rPr lang="tr-TR" sz="2400" dirty="0" smtClean="0"/>
              <a:t> volümünü arttırdığı</a:t>
            </a:r>
          </a:p>
          <a:p>
            <a:pPr>
              <a:buFont typeface="Wingdings" pitchFamily="2" charset="2"/>
              <a:buChar char="Ø"/>
            </a:pPr>
            <a:endParaRPr lang="tr-TR" sz="2400" dirty="0"/>
          </a:p>
          <a:p>
            <a:pPr>
              <a:buFont typeface="Wingdings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3061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2555776" y="764704"/>
            <a:ext cx="2520280" cy="11521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/>
              <a:t>KPB</a:t>
            </a:r>
            <a:endParaRPr lang="tr-TR" sz="3200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584354" y="2116694"/>
            <a:ext cx="2520280" cy="9361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 smtClean="0"/>
              <a:t>Hipotermi</a:t>
            </a:r>
            <a:endParaRPr lang="tr-TR" sz="2400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603648" y="3212976"/>
            <a:ext cx="2520280" cy="9361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 smtClean="0"/>
              <a:t>Hemodilüsyon</a:t>
            </a:r>
            <a:endParaRPr lang="tr-TR" sz="2400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603648" y="4293096"/>
            <a:ext cx="2520280" cy="9361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 smtClean="0"/>
              <a:t>Renal</a:t>
            </a:r>
            <a:r>
              <a:rPr lang="tr-TR" sz="2400" dirty="0" smtClean="0"/>
              <a:t> Hasar</a:t>
            </a:r>
            <a:endParaRPr lang="tr-TR" sz="2400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628702" y="5373216"/>
            <a:ext cx="2470172" cy="10081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 smtClean="0"/>
              <a:t>İnflamatuar</a:t>
            </a:r>
            <a:r>
              <a:rPr lang="tr-TR" sz="2400" dirty="0" smtClean="0"/>
              <a:t> Süreç</a:t>
            </a:r>
            <a:endParaRPr lang="tr-TR" sz="2400" dirty="0"/>
          </a:p>
        </p:txBody>
      </p:sp>
      <p:sp>
        <p:nvSpPr>
          <p:cNvPr id="11" name="Sağ Ok 10"/>
          <p:cNvSpPr/>
          <p:nvPr/>
        </p:nvSpPr>
        <p:spPr>
          <a:xfrm>
            <a:off x="3491880" y="3933056"/>
            <a:ext cx="1944216" cy="72008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Yuvarlatılmış Dikdörtgen 11"/>
          <p:cNvSpPr/>
          <p:nvPr/>
        </p:nvSpPr>
        <p:spPr>
          <a:xfrm>
            <a:off x="5436096" y="3212976"/>
            <a:ext cx="3600400" cy="201622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Dokulara ve üçüncü boşluklara sıvı kaybı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53167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47813"/>
            <a:ext cx="6437709" cy="406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101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Relevance of colloid oncotic pressure regulation during neonatal and infant cardiopulmonary bypass: a prospective randomized study</a:t>
            </a:r>
            <a:r>
              <a:rPr lang="en-US" sz="1400" b="1" dirty="0" smtClean="0"/>
              <a:t>.</a:t>
            </a:r>
            <a:r>
              <a:rPr lang="tr-TR" sz="1400" b="1" dirty="0" smtClean="0"/>
              <a:t> </a:t>
            </a:r>
            <a:r>
              <a:rPr lang="en-US" sz="1400" dirty="0" err="1"/>
              <a:t>Golab</a:t>
            </a:r>
            <a:r>
              <a:rPr lang="en-US" sz="1400" dirty="0"/>
              <a:t> HD, </a:t>
            </a:r>
            <a:r>
              <a:rPr lang="en-US" sz="1400" dirty="0" err="1"/>
              <a:t>Scohy</a:t>
            </a:r>
            <a:r>
              <a:rPr lang="en-US" sz="1400" dirty="0"/>
              <a:t> TV, de Jong PL, </a:t>
            </a:r>
            <a:r>
              <a:rPr lang="en-US" sz="1400" dirty="0" smtClean="0"/>
              <a:t>K</a:t>
            </a:r>
            <a:r>
              <a:rPr lang="tr-TR" sz="1400" dirty="0" smtClean="0"/>
              <a:t> </a:t>
            </a:r>
            <a:r>
              <a:rPr lang="en-US" sz="1400" dirty="0" err="1" smtClean="0"/>
              <a:t>issler</a:t>
            </a:r>
            <a:r>
              <a:rPr lang="en-US" sz="1400" dirty="0" smtClean="0"/>
              <a:t> </a:t>
            </a:r>
            <a:r>
              <a:rPr lang="en-US" sz="1400" dirty="0"/>
              <a:t>J, </a:t>
            </a:r>
            <a:r>
              <a:rPr lang="en-US" sz="1400" dirty="0" err="1"/>
              <a:t>Takkenberg</a:t>
            </a:r>
            <a:r>
              <a:rPr lang="en-US" sz="1400" dirty="0"/>
              <a:t> JJ, </a:t>
            </a:r>
            <a:r>
              <a:rPr lang="en-US" sz="1400" dirty="0" err="1"/>
              <a:t>Bogers</a:t>
            </a:r>
            <a:r>
              <a:rPr lang="en-US" sz="1400" dirty="0"/>
              <a:t> AJ</a:t>
            </a:r>
            <a:r>
              <a:rPr lang="en-US" sz="1400" dirty="0" smtClean="0"/>
              <a:t>.</a:t>
            </a:r>
            <a:r>
              <a:rPr lang="tr-TR" sz="1400" dirty="0" smtClean="0"/>
              <a:t> </a:t>
            </a:r>
            <a:br>
              <a:rPr lang="tr-TR" sz="1400" dirty="0" smtClean="0"/>
            </a:br>
            <a:r>
              <a:rPr lang="en-US" sz="1400" dirty="0" err="1" smtClean="0"/>
              <a:t>Eur</a:t>
            </a:r>
            <a:r>
              <a:rPr lang="en-US" sz="1400" dirty="0" smtClean="0"/>
              <a:t> </a:t>
            </a:r>
            <a:r>
              <a:rPr lang="en-US" sz="1400" dirty="0"/>
              <a:t>J </a:t>
            </a:r>
            <a:r>
              <a:rPr lang="en-US" sz="1400" dirty="0" err="1"/>
              <a:t>Cardiothorac</a:t>
            </a:r>
            <a:r>
              <a:rPr lang="en-US" sz="1400" dirty="0"/>
              <a:t> Surg. 2011 Jun;39(6):886-91.</a:t>
            </a:r>
            <a:endParaRPr lang="en-US" sz="14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FFFF00"/>
                </a:solidFill>
              </a:rPr>
              <a:t>Standart KOB Grup – Yüksek KOB Grup</a:t>
            </a:r>
          </a:p>
          <a:p>
            <a:pPr>
              <a:buFont typeface="Wingdings" pitchFamily="2" charset="2"/>
              <a:buChar char="Ø"/>
            </a:pPr>
            <a:endParaRPr lang="tr-TR" sz="2400" dirty="0" smtClean="0"/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FFFF00"/>
                </a:solidFill>
              </a:rPr>
              <a:t>Standart KOB Grup: </a:t>
            </a:r>
            <a:r>
              <a:rPr lang="tr-TR" sz="2400" dirty="0" smtClean="0"/>
              <a:t>Prime sıvısında 0.5 g/kg</a:t>
            </a:r>
          </a:p>
          <a:p>
            <a:pPr marL="0" indent="0">
              <a:buNone/>
            </a:pPr>
            <a:r>
              <a:rPr lang="tr-TR" sz="2400" dirty="0" smtClean="0"/>
              <a:t>                                         KOB &gt; 15 </a:t>
            </a:r>
            <a:r>
              <a:rPr lang="tr-TR" sz="2400" dirty="0" err="1" smtClean="0"/>
              <a:t>mmHg</a:t>
            </a:r>
            <a:r>
              <a:rPr lang="tr-TR" sz="2400" dirty="0" smtClean="0"/>
              <a:t>                   </a:t>
            </a:r>
            <a:r>
              <a:rPr lang="tr-TR" sz="2400" dirty="0" err="1"/>
              <a:t>A</a:t>
            </a:r>
            <a:r>
              <a:rPr lang="tr-TR" sz="2400" dirty="0" err="1" smtClean="0"/>
              <a:t>lbumin</a:t>
            </a:r>
            <a:r>
              <a:rPr lang="tr-TR" sz="2400" dirty="0" smtClean="0"/>
              <a:t> </a:t>
            </a:r>
          </a:p>
          <a:p>
            <a:pPr marL="0" indent="0">
              <a:buNone/>
            </a:pPr>
            <a:endParaRPr lang="tr-TR" sz="2400" dirty="0"/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FFFF00"/>
                </a:solidFill>
              </a:rPr>
              <a:t>Yüksek KOB Grup: </a:t>
            </a:r>
            <a:r>
              <a:rPr lang="tr-TR" sz="2400" dirty="0" smtClean="0"/>
              <a:t>Prime sıvısında %5 </a:t>
            </a:r>
            <a:r>
              <a:rPr lang="tr-TR" sz="2400" dirty="0" err="1" smtClean="0"/>
              <a:t>albumin</a:t>
            </a:r>
            <a:r>
              <a:rPr lang="tr-TR" sz="2400" dirty="0" smtClean="0"/>
              <a:t> seviyesi</a:t>
            </a:r>
          </a:p>
          <a:p>
            <a:pPr marL="0" indent="0">
              <a:buNone/>
            </a:pPr>
            <a:r>
              <a:rPr lang="tr-TR" sz="2400" dirty="0"/>
              <a:t> </a:t>
            </a:r>
            <a:r>
              <a:rPr lang="tr-TR" sz="2400" dirty="0" smtClean="0"/>
              <a:t>                                     KOB &gt; 18 </a:t>
            </a:r>
            <a:r>
              <a:rPr lang="tr-TR" sz="2400" dirty="0" err="1" smtClean="0"/>
              <a:t>mmHg</a:t>
            </a:r>
            <a:r>
              <a:rPr lang="tr-TR" sz="2400" dirty="0" smtClean="0"/>
              <a:t>                   </a:t>
            </a:r>
            <a:r>
              <a:rPr lang="tr-TR" sz="2400" dirty="0" err="1" smtClean="0"/>
              <a:t>Albumin</a:t>
            </a:r>
            <a:r>
              <a:rPr lang="tr-TR" sz="2400" dirty="0" smtClean="0"/>
              <a:t> 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tr-TR" sz="2400" dirty="0" smtClean="0"/>
          </a:p>
          <a:p>
            <a:endParaRPr lang="en-US" sz="2400" dirty="0"/>
          </a:p>
        </p:txBody>
      </p:sp>
      <p:sp>
        <p:nvSpPr>
          <p:cNvPr id="4" name="Sağ Ok 3"/>
          <p:cNvSpPr/>
          <p:nvPr/>
        </p:nvSpPr>
        <p:spPr>
          <a:xfrm>
            <a:off x="5237096" y="41947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ağ Ok 4"/>
          <p:cNvSpPr/>
          <p:nvPr/>
        </p:nvSpPr>
        <p:spPr>
          <a:xfrm>
            <a:off x="5440508" y="293546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38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78" y="1885950"/>
            <a:ext cx="8764390" cy="363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1168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54" y="1700808"/>
            <a:ext cx="691208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2596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SONUÇ</a:t>
            </a:r>
            <a:endParaRPr lang="en-US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FFFF00"/>
                </a:solidFill>
              </a:rPr>
              <a:t>Prime sıvısında </a:t>
            </a:r>
            <a:r>
              <a:rPr lang="tr-TR" sz="2400" dirty="0" err="1" smtClean="0">
                <a:solidFill>
                  <a:srgbClr val="FFFF00"/>
                </a:solidFill>
              </a:rPr>
              <a:t>kolloid</a:t>
            </a:r>
            <a:r>
              <a:rPr lang="tr-TR" sz="2400" dirty="0" smtClean="0">
                <a:solidFill>
                  <a:srgbClr val="FFFF00"/>
                </a:solidFill>
              </a:rPr>
              <a:t> (</a:t>
            </a:r>
            <a:r>
              <a:rPr lang="tr-TR" sz="2400" dirty="0" err="1" smtClean="0">
                <a:solidFill>
                  <a:srgbClr val="FFFF00"/>
                </a:solidFill>
              </a:rPr>
              <a:t>albumin</a:t>
            </a:r>
            <a:r>
              <a:rPr lang="tr-TR" sz="2400" dirty="0" smtClean="0">
                <a:solidFill>
                  <a:srgbClr val="FFFF00"/>
                </a:solidFill>
              </a:rPr>
              <a:t>) kullanılması </a:t>
            </a:r>
            <a:r>
              <a:rPr lang="tr-TR" sz="2400" dirty="0" err="1" smtClean="0">
                <a:solidFill>
                  <a:srgbClr val="FFFF00"/>
                </a:solidFill>
              </a:rPr>
              <a:t>onkotik</a:t>
            </a:r>
            <a:r>
              <a:rPr lang="tr-TR" sz="2400" dirty="0" smtClean="0">
                <a:solidFill>
                  <a:srgbClr val="FFFF00"/>
                </a:solidFill>
              </a:rPr>
              <a:t> basıncı arttıracak</a:t>
            </a:r>
          </a:p>
          <a:p>
            <a:endParaRPr lang="tr-TR" sz="2400" dirty="0">
              <a:solidFill>
                <a:srgbClr val="FFFF00"/>
              </a:solidFill>
            </a:endParaRPr>
          </a:p>
          <a:p>
            <a:r>
              <a:rPr lang="tr-TR" sz="2400" dirty="0" smtClean="0">
                <a:solidFill>
                  <a:srgbClr val="FFFF00"/>
                </a:solidFill>
              </a:rPr>
              <a:t>Kilo alımını (Ödem) </a:t>
            </a:r>
          </a:p>
          <a:p>
            <a:endParaRPr lang="tr-TR" sz="2400" dirty="0">
              <a:solidFill>
                <a:srgbClr val="FFFF00"/>
              </a:solidFill>
            </a:endParaRPr>
          </a:p>
          <a:p>
            <a:r>
              <a:rPr lang="tr-TR" sz="2400" dirty="0" smtClean="0">
                <a:solidFill>
                  <a:srgbClr val="FFFF00"/>
                </a:solidFill>
              </a:rPr>
              <a:t>Doku </a:t>
            </a:r>
            <a:r>
              <a:rPr lang="tr-TR" sz="2400" dirty="0" err="1" smtClean="0">
                <a:solidFill>
                  <a:srgbClr val="FFFF00"/>
                </a:solidFill>
              </a:rPr>
              <a:t>perfüzyonunu</a:t>
            </a:r>
            <a:r>
              <a:rPr lang="tr-TR" sz="2400" dirty="0" smtClean="0">
                <a:solidFill>
                  <a:srgbClr val="FFFF00"/>
                </a:solidFill>
              </a:rPr>
              <a:t> olumlu etkileyecek</a:t>
            </a:r>
          </a:p>
          <a:p>
            <a:endParaRPr lang="tr-TR" sz="2400" dirty="0">
              <a:solidFill>
                <a:srgbClr val="FFFF00"/>
              </a:solidFill>
            </a:endParaRPr>
          </a:p>
          <a:p>
            <a:r>
              <a:rPr lang="tr-TR" sz="2400" dirty="0" err="1" smtClean="0">
                <a:solidFill>
                  <a:srgbClr val="FFFF00"/>
                </a:solidFill>
              </a:rPr>
              <a:t>Ventilasyon</a:t>
            </a:r>
            <a:r>
              <a:rPr lang="tr-TR" sz="2400" dirty="0" smtClean="0">
                <a:solidFill>
                  <a:srgbClr val="FFFF00"/>
                </a:solidFill>
              </a:rPr>
              <a:t> süresini  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Aşağı Ok 3"/>
          <p:cNvSpPr/>
          <p:nvPr/>
        </p:nvSpPr>
        <p:spPr>
          <a:xfrm>
            <a:off x="3465237" y="2708920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şağı Ok 4"/>
          <p:cNvSpPr/>
          <p:nvPr/>
        </p:nvSpPr>
        <p:spPr>
          <a:xfrm>
            <a:off x="3465237" y="4365104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352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 smtClean="0"/>
              <a:t>İdeal Prime:</a:t>
            </a:r>
          </a:p>
          <a:p>
            <a:pPr marL="0" indent="0">
              <a:buNone/>
            </a:pPr>
            <a:endParaRPr lang="tr-TR" sz="2800" dirty="0" smtClean="0"/>
          </a:p>
          <a:p>
            <a:r>
              <a:rPr lang="tr-TR" sz="2400" dirty="0" smtClean="0"/>
              <a:t>Fizyolojik</a:t>
            </a:r>
          </a:p>
          <a:p>
            <a:endParaRPr lang="tr-TR" sz="2400" dirty="0" smtClean="0"/>
          </a:p>
          <a:p>
            <a:r>
              <a:rPr lang="tr-TR" sz="2400" dirty="0" err="1" smtClean="0"/>
              <a:t>İnflamasyon</a:t>
            </a:r>
            <a:r>
              <a:rPr lang="tr-TR" sz="2400" dirty="0" smtClean="0"/>
              <a:t> veya </a:t>
            </a:r>
            <a:r>
              <a:rPr lang="tr-TR" sz="2400" dirty="0" err="1" smtClean="0"/>
              <a:t>immün</a:t>
            </a:r>
            <a:r>
              <a:rPr lang="tr-TR" sz="2400" dirty="0" smtClean="0"/>
              <a:t> yanıt tetiklememeli</a:t>
            </a:r>
          </a:p>
          <a:p>
            <a:endParaRPr lang="tr-TR" sz="2400" dirty="0"/>
          </a:p>
          <a:p>
            <a:r>
              <a:rPr lang="tr-TR" sz="2400" dirty="0" smtClean="0"/>
              <a:t>Macro veya </a:t>
            </a:r>
            <a:r>
              <a:rPr lang="tr-TR" sz="2400" dirty="0" err="1" smtClean="0"/>
              <a:t>mikrotrombüsü</a:t>
            </a:r>
            <a:r>
              <a:rPr lang="tr-TR" sz="2400" dirty="0" smtClean="0"/>
              <a:t> önlemeli</a:t>
            </a:r>
          </a:p>
          <a:p>
            <a:endParaRPr lang="tr-TR" sz="2400" dirty="0"/>
          </a:p>
          <a:p>
            <a:r>
              <a:rPr lang="tr-TR" sz="2400" dirty="0" err="1" smtClean="0"/>
              <a:t>End</a:t>
            </a:r>
            <a:r>
              <a:rPr lang="tr-TR" sz="2400" dirty="0" smtClean="0"/>
              <a:t>-organ fonksiyonlarını korumalı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57683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/>
              <a:t>Nenatal</a:t>
            </a:r>
            <a:r>
              <a:rPr lang="tr-TR" sz="2400" dirty="0" smtClean="0"/>
              <a:t> ve </a:t>
            </a:r>
            <a:r>
              <a:rPr lang="tr-TR" sz="2400" dirty="0" err="1" smtClean="0"/>
              <a:t>infant</a:t>
            </a:r>
            <a:r>
              <a:rPr lang="tr-TR" sz="2400" dirty="0" smtClean="0"/>
              <a:t> kalp cerrahisinde </a:t>
            </a:r>
          </a:p>
          <a:p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                   </a:t>
            </a:r>
            <a:r>
              <a:rPr lang="tr-TR" sz="2400" dirty="0" err="1" smtClean="0">
                <a:solidFill>
                  <a:srgbClr val="FF0000"/>
                </a:solidFill>
              </a:rPr>
              <a:t>hemodilüsyon</a:t>
            </a:r>
            <a:r>
              <a:rPr lang="tr-TR" sz="2400" dirty="0" smtClean="0"/>
              <a:t> ile birlikte</a:t>
            </a:r>
          </a:p>
          <a:p>
            <a:pPr marL="0" indent="0">
              <a:buNone/>
            </a:pPr>
            <a:r>
              <a:rPr lang="tr-TR" sz="2400" dirty="0" smtClean="0"/>
              <a:t>                            </a:t>
            </a:r>
            <a:r>
              <a:rPr lang="tr-TR" sz="2400" dirty="0" smtClean="0">
                <a:solidFill>
                  <a:srgbClr val="FFC000"/>
                </a:solidFill>
              </a:rPr>
              <a:t>plazma </a:t>
            </a:r>
            <a:r>
              <a:rPr lang="tr-TR" sz="2400" dirty="0" err="1" smtClean="0">
                <a:solidFill>
                  <a:srgbClr val="FFC000"/>
                </a:solidFill>
              </a:rPr>
              <a:t>albumin</a:t>
            </a:r>
            <a:r>
              <a:rPr lang="tr-TR" sz="2400" dirty="0" smtClean="0">
                <a:solidFill>
                  <a:srgbClr val="FFC000"/>
                </a:solidFill>
              </a:rPr>
              <a:t> </a:t>
            </a:r>
            <a:r>
              <a:rPr lang="tr-TR" sz="2400" dirty="0" smtClean="0"/>
              <a:t>konsantrasyonu azalması</a:t>
            </a:r>
          </a:p>
          <a:p>
            <a:pPr marL="0" indent="0">
              <a:buNone/>
            </a:pPr>
            <a:r>
              <a:rPr lang="tr-TR" sz="2400" dirty="0" smtClean="0"/>
              <a:t>                                     ve </a:t>
            </a:r>
          </a:p>
          <a:p>
            <a:pPr marL="0" indent="0">
              <a:buNone/>
            </a:pPr>
            <a:r>
              <a:rPr lang="tr-TR" sz="2400" dirty="0"/>
              <a:t> </a:t>
            </a:r>
            <a:r>
              <a:rPr lang="tr-TR" sz="2400" dirty="0" smtClean="0"/>
              <a:t>                           </a:t>
            </a:r>
            <a:r>
              <a:rPr lang="tr-TR" sz="2400" dirty="0" smtClean="0">
                <a:solidFill>
                  <a:srgbClr val="FFC000"/>
                </a:solidFill>
              </a:rPr>
              <a:t>düşük </a:t>
            </a:r>
            <a:r>
              <a:rPr lang="tr-TR" sz="2400" dirty="0" err="1" smtClean="0">
                <a:solidFill>
                  <a:srgbClr val="FFC000"/>
                </a:solidFill>
              </a:rPr>
              <a:t>kolloid</a:t>
            </a:r>
            <a:r>
              <a:rPr lang="tr-TR" sz="2400" dirty="0" smtClean="0">
                <a:solidFill>
                  <a:srgbClr val="FFC000"/>
                </a:solidFill>
              </a:rPr>
              <a:t> basıncı</a:t>
            </a:r>
          </a:p>
          <a:p>
            <a:endParaRPr lang="tr-TR" sz="2400" dirty="0" smtClean="0"/>
          </a:p>
          <a:p>
            <a:pPr marL="0" indent="0">
              <a:buNone/>
            </a:pPr>
            <a:r>
              <a:rPr lang="tr-TR" sz="2400" dirty="0"/>
              <a:t> </a:t>
            </a:r>
            <a:r>
              <a:rPr lang="tr-TR" sz="2400" dirty="0" smtClean="0"/>
              <a:t>     </a:t>
            </a:r>
            <a:r>
              <a:rPr lang="tr-TR" sz="2400" dirty="0" smtClean="0">
                <a:solidFill>
                  <a:schemeClr val="accent2"/>
                </a:solidFill>
              </a:rPr>
              <a:t>doku ödeminin ve </a:t>
            </a:r>
            <a:r>
              <a:rPr lang="tr-TR" sz="2400" dirty="0" err="1" smtClean="0">
                <a:solidFill>
                  <a:schemeClr val="accent2"/>
                </a:solidFill>
              </a:rPr>
              <a:t>postop</a:t>
            </a:r>
            <a:r>
              <a:rPr lang="tr-TR" sz="2400" dirty="0" smtClean="0">
                <a:solidFill>
                  <a:schemeClr val="accent2"/>
                </a:solidFill>
              </a:rPr>
              <a:t> kilo alımının temel nedeni</a:t>
            </a:r>
            <a:endParaRPr lang="tr-TR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1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4525963"/>
          </a:xfrm>
        </p:spPr>
        <p:txBody>
          <a:bodyPr>
            <a:normAutofit/>
          </a:bodyPr>
          <a:lstStyle/>
          <a:p>
            <a:r>
              <a:rPr lang="tr-TR" sz="2400" dirty="0" smtClean="0"/>
              <a:t>Fizyolojik koşullarda plazmadan sıvı kaybı ve kazancı dengede</a:t>
            </a:r>
            <a:endParaRPr lang="tr-TR" sz="2400" dirty="0"/>
          </a:p>
        </p:txBody>
      </p:sp>
      <p:pic>
        <p:nvPicPr>
          <p:cNvPr id="4" name="İçerik Yer Tutucusu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91009"/>
            <a:ext cx="8100392" cy="5733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053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28600"/>
            <a:ext cx="8229600" cy="4525963"/>
          </a:xfrm>
        </p:spPr>
        <p:txBody>
          <a:bodyPr>
            <a:normAutofit/>
          </a:bodyPr>
          <a:lstStyle/>
          <a:p>
            <a:r>
              <a:rPr lang="tr-TR" sz="2400" dirty="0" err="1" smtClean="0">
                <a:solidFill>
                  <a:srgbClr val="FFFF00"/>
                </a:solidFill>
              </a:rPr>
              <a:t>Kolloid</a:t>
            </a:r>
            <a:r>
              <a:rPr lang="tr-TR" sz="2400" dirty="0" smtClean="0">
                <a:solidFill>
                  <a:srgbClr val="FFFF00"/>
                </a:solidFill>
              </a:rPr>
              <a:t> </a:t>
            </a:r>
            <a:r>
              <a:rPr lang="tr-TR" sz="2400" dirty="0" err="1" smtClean="0">
                <a:solidFill>
                  <a:srgbClr val="FFFF00"/>
                </a:solidFill>
              </a:rPr>
              <a:t>osmotik</a:t>
            </a:r>
            <a:r>
              <a:rPr lang="tr-TR" sz="2400" dirty="0" smtClean="0">
                <a:solidFill>
                  <a:srgbClr val="FFFF00"/>
                </a:solidFill>
              </a:rPr>
              <a:t> basıncı </a:t>
            </a:r>
            <a:r>
              <a:rPr lang="tr-TR" sz="2400" dirty="0" smtClean="0"/>
              <a:t>ile </a:t>
            </a:r>
            <a:r>
              <a:rPr lang="tr-TR" sz="2400" dirty="0" smtClean="0">
                <a:solidFill>
                  <a:srgbClr val="FFFF00"/>
                </a:solidFill>
              </a:rPr>
              <a:t>hidrostatik basınç</a:t>
            </a:r>
            <a:r>
              <a:rPr lang="tr-TR" sz="2400" dirty="0" smtClean="0"/>
              <a:t>, plazma ile </a:t>
            </a:r>
            <a:r>
              <a:rPr lang="tr-TR" sz="2400" dirty="0" err="1" smtClean="0"/>
              <a:t>interstisiyel</a:t>
            </a:r>
            <a:r>
              <a:rPr lang="tr-TR" sz="2400" dirty="0" smtClean="0"/>
              <a:t> </a:t>
            </a:r>
            <a:r>
              <a:rPr lang="tr-TR" sz="2400" dirty="0" err="1" smtClean="0"/>
              <a:t>alnadaki</a:t>
            </a:r>
            <a:r>
              <a:rPr lang="tr-TR" sz="2400" dirty="0" smtClean="0"/>
              <a:t> sıvı değişimini kontrol eden </a:t>
            </a:r>
            <a:r>
              <a:rPr lang="tr-TR" sz="2400" dirty="0" err="1" smtClean="0"/>
              <a:t>primer</a:t>
            </a:r>
            <a:r>
              <a:rPr lang="tr-TR" sz="2400" dirty="0" smtClean="0"/>
              <a:t> kuvvet</a:t>
            </a:r>
            <a:endParaRPr lang="tr-TR" sz="2400" dirty="0"/>
          </a:p>
        </p:txBody>
      </p:sp>
      <p:pic>
        <p:nvPicPr>
          <p:cNvPr id="4" name="İçerik Yer Tutucusu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05372"/>
            <a:ext cx="8640960" cy="5373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310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3200" b="1" dirty="0">
                <a:solidFill>
                  <a:schemeClr val="accent2"/>
                </a:solidFill>
              </a:rPr>
              <a:t>KOLLOİD OZMOTİK BASINÇ </a:t>
            </a:r>
            <a:br>
              <a:rPr lang="tr-TR" altLang="tr-TR" sz="3200" b="1" dirty="0">
                <a:solidFill>
                  <a:schemeClr val="accent2"/>
                </a:solidFill>
              </a:rPr>
            </a:br>
            <a:r>
              <a:rPr lang="tr-TR" altLang="tr-TR" sz="3200" b="1" dirty="0">
                <a:solidFill>
                  <a:schemeClr val="accent2"/>
                </a:solidFill>
              </a:rPr>
              <a:t>( ONKOTİK BASINÇ )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400" dirty="0" err="1">
                <a:solidFill>
                  <a:srgbClr val="FFFF00"/>
                </a:solidFill>
              </a:rPr>
              <a:t>Membranlardan</a:t>
            </a:r>
            <a:r>
              <a:rPr lang="tr-TR" altLang="tr-TR" sz="2400" dirty="0">
                <a:solidFill>
                  <a:srgbClr val="FFFF00"/>
                </a:solidFill>
              </a:rPr>
              <a:t> geçemeyen büyük moleküller suyu, bulundukları </a:t>
            </a:r>
            <a:r>
              <a:rPr lang="tr-TR" altLang="tr-TR" sz="2400" dirty="0" err="1">
                <a:solidFill>
                  <a:srgbClr val="FFFF00"/>
                </a:solidFill>
              </a:rPr>
              <a:t>kompartmana</a:t>
            </a:r>
            <a:r>
              <a:rPr lang="tr-TR" altLang="tr-TR" sz="2400" dirty="0">
                <a:solidFill>
                  <a:srgbClr val="FFFF00"/>
                </a:solidFill>
              </a:rPr>
              <a:t> çekme eğilimindedirler</a:t>
            </a:r>
          </a:p>
          <a:p>
            <a:pPr>
              <a:lnSpc>
                <a:spcPct val="1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tr-TR" altLang="tr-TR" sz="2400" dirty="0"/>
              <a:t>Bu güç </a:t>
            </a:r>
            <a:r>
              <a:rPr lang="tr-TR" altLang="tr-TR" sz="2400" dirty="0" err="1"/>
              <a:t>Kolloid</a:t>
            </a:r>
            <a:r>
              <a:rPr lang="tr-TR" altLang="tr-TR" sz="2400" dirty="0"/>
              <a:t> </a:t>
            </a:r>
            <a:r>
              <a:rPr lang="tr-TR" altLang="tr-TR" sz="2400" dirty="0" err="1"/>
              <a:t>Ozmotik</a:t>
            </a:r>
            <a:r>
              <a:rPr lang="tr-TR" altLang="tr-TR" sz="2400" dirty="0"/>
              <a:t> Basınç (</a:t>
            </a:r>
            <a:r>
              <a:rPr lang="tr-TR" altLang="tr-TR" sz="2400" dirty="0" err="1"/>
              <a:t>Onkotik</a:t>
            </a:r>
            <a:r>
              <a:rPr lang="tr-TR" altLang="tr-TR" sz="2400" dirty="0"/>
              <a:t> basınç) olarak adlandırılır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46646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80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1787</TotalTime>
  <Words>1192</Words>
  <Application>Microsoft Office PowerPoint</Application>
  <PresentationFormat>Ekran Gösterisi (4:3)</PresentationFormat>
  <Paragraphs>236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46" baseType="lpstr">
      <vt:lpstr>Ofis Teması</vt:lpstr>
      <vt:lpstr>NEONATAL VE İNFANT KPB’DE ONKOTİK BASINÇ REGÜLASYONU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KOLLOİD OZMOTİK BASINÇ  ( ONKOTİK BASINÇ 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TAZE DONMUŞ PLAZMA</vt:lpstr>
      <vt:lpstr>PLAZMA PROTEİN FRAKSİYONU</vt:lpstr>
      <vt:lpstr>PowerPoint Sunusu</vt:lpstr>
      <vt:lpstr>NİŞASTA SOLÜSYONLARI</vt:lpstr>
      <vt:lpstr>PowerPoint Sunusu</vt:lpstr>
      <vt:lpstr>PowerPoint Sunusu</vt:lpstr>
      <vt:lpstr>PowerPoint Sunusu</vt:lpstr>
      <vt:lpstr>JELATİN SOLÜSYONLARI</vt:lpstr>
      <vt:lpstr>PowerPoint Sunusu</vt:lpstr>
      <vt:lpstr>PowerPoint Sunusu</vt:lpstr>
      <vt:lpstr>KOLLOİD SOLÜSYONLAR</vt:lpstr>
      <vt:lpstr>High colloid oncotic pressure priming of cardiopulmonary bypass in neonates and infants: implications on haemofiltration, weight gain and renal function. Loeffelbein F, Zirell U, Benk C, Schlensak C, Dittrich S. Eur J Cardiothorac Surg. 2008 Sep;34(3):648-52 </vt:lpstr>
      <vt:lpstr>High colloid oncotic pressure priming of cardiopulmonary bypass in neonates and infants: implications on haemofiltration, weight gain and renal function. Loeffelbein F, Zirell U, Benk C, Schlensak C, Dittrich S. Eur J Cardiothorac Surg. 2008 Sep;34(3):648-52   </vt:lpstr>
      <vt:lpstr>PowerPoint Sunusu</vt:lpstr>
      <vt:lpstr>Relevance of colloid oncotic pressure regulation during neonatal and infant cardiopulmonary bypass: a prospective randomized study. Golab HD, Scohy TV, de Jong PL, K issler J, Takkenberg JJ, Bogers AJ.  Eur J Cardiothorac Surg. 2011 Jun;39(6):886-91.</vt:lpstr>
      <vt:lpstr>PowerPoint Sunusu</vt:lpstr>
      <vt:lpstr>PowerPoint Sunusu</vt:lpstr>
      <vt:lpstr>SONUÇ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oem</cp:lastModifiedBy>
  <cp:revision>39</cp:revision>
  <dcterms:created xsi:type="dcterms:W3CDTF">2015-01-03T21:59:45Z</dcterms:created>
  <dcterms:modified xsi:type="dcterms:W3CDTF">2015-10-14T14:20:07Z</dcterms:modified>
</cp:coreProperties>
</file>