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0" r:id="rId3"/>
    <p:sldId id="271" r:id="rId4"/>
    <p:sldId id="272" r:id="rId5"/>
    <p:sldId id="264" r:id="rId6"/>
    <p:sldId id="265" r:id="rId7"/>
    <p:sldId id="270" r:id="rId8"/>
    <p:sldId id="268" r:id="rId9"/>
    <p:sldId id="277" r:id="rId10"/>
    <p:sldId id="273" r:id="rId11"/>
    <p:sldId id="274" r:id="rId12"/>
    <p:sldId id="27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1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al__ma_Sayfas_2.xlsx"/><Relationship Id="rId2" Type="http://schemas.openxmlformats.org/officeDocument/2006/relationships/image" Target="../media/image5.png"/><Relationship Id="rId1" Type="http://schemas.openxmlformats.org/officeDocument/2006/relationships/image" Target="../media/image4.png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_al__ma_Sayfas_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873563218390805E-3"/>
          <c:y val="1.6607354685646503E-2"/>
          <c:w val="0.9697533713458234"/>
          <c:h val="0.8287852078191727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Membrane</c:v>
                </c:pt>
              </c:strCache>
            </c:strRef>
          </c:tx>
          <c:spPr>
            <a:solidFill>
              <a:srgbClr val="FFC000"/>
            </a:solidFill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/>
              <a:bevelB w="152400" h="50800" prst="softRound"/>
            </a:sp3d>
          </c:spPr>
          <c:invertIfNegative val="0"/>
          <c:dLbls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60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Inspire 6F</c:v>
                </c:pt>
                <c:pt idx="1">
                  <c:v>Inspire 8F</c:v>
                </c:pt>
                <c:pt idx="2">
                  <c:v>FX25</c:v>
                </c:pt>
                <c:pt idx="3">
                  <c:v>Quadrox i-a</c:v>
                </c:pt>
                <c:pt idx="4">
                  <c:v>Affinity Fusion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184</c:v>
                </c:pt>
                <c:pt idx="1">
                  <c:v>218</c:v>
                </c:pt>
                <c:pt idx="2">
                  <c:v>260</c:v>
                </c:pt>
                <c:pt idx="3">
                  <c:v>215</c:v>
                </c:pt>
                <c:pt idx="4">
                  <c:v>260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Filter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4"/>
              <c:delete val="1"/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6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Inspire 6F</c:v>
                </c:pt>
                <c:pt idx="1">
                  <c:v>Inspire 8F</c:v>
                </c:pt>
                <c:pt idx="2">
                  <c:v>FX25</c:v>
                </c:pt>
                <c:pt idx="3">
                  <c:v>Quadrox i-a</c:v>
                </c:pt>
                <c:pt idx="4">
                  <c:v>Affinity Fusion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100</c:v>
                </c:pt>
                <c:pt idx="1">
                  <c:v>133</c:v>
                </c:pt>
                <c:pt idx="3">
                  <c:v>120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Inspire 6F</c:v>
                </c:pt>
                <c:pt idx="1">
                  <c:v>Inspire 8F</c:v>
                </c:pt>
                <c:pt idx="2">
                  <c:v>FX25</c:v>
                </c:pt>
                <c:pt idx="3">
                  <c:v>Quadrox i-a</c:v>
                </c:pt>
                <c:pt idx="4">
                  <c:v>Affinity Fusion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4705792"/>
        <c:axId val="34707328"/>
      </c:barChart>
      <c:catAx>
        <c:axId val="347057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tr-TR"/>
          </a:p>
        </c:txPr>
        <c:crossAx val="34707328"/>
        <c:crosses val="autoZero"/>
        <c:auto val="1"/>
        <c:lblAlgn val="ctr"/>
        <c:lblOffset val="100"/>
        <c:noMultiLvlLbl val="0"/>
      </c:catAx>
      <c:valAx>
        <c:axId val="34707328"/>
        <c:scaling>
          <c:orientation val="minMax"/>
        </c:scaling>
        <c:delete val="1"/>
        <c:axPos val="l"/>
        <c:majorGridlines/>
        <c:numFmt formatCode="#,##0;\-#,##0" sourceLinked="0"/>
        <c:majorTickMark val="out"/>
        <c:minorTickMark val="none"/>
        <c:tickLblPos val="nextTo"/>
        <c:crossAx val="34705792"/>
        <c:crosses val="autoZero"/>
        <c:crossBetween val="between"/>
      </c:valAx>
      <c:spPr>
        <a:solidFill>
          <a:schemeClr val="tx2">
            <a:lumMod val="50000"/>
          </a:schemeClr>
        </a:solidFill>
      </c:spPr>
    </c:plotArea>
    <c:legend>
      <c:legendPos val="b"/>
      <c:legendEntry>
        <c:idx val="2"/>
        <c:delete val="1"/>
      </c:legendEntry>
      <c:layout>
        <c:manualLayout>
          <c:xMode val="edge"/>
          <c:yMode val="edge"/>
          <c:x val="0.34871142184813109"/>
          <c:y val="4.0827565593446732E-2"/>
          <c:w val="0.28246221377500236"/>
          <c:h val="6.105715433257676E-2"/>
        </c:manualLayout>
      </c:layout>
      <c:overlay val="0"/>
      <c:txPr>
        <a:bodyPr/>
        <a:lstStyle/>
        <a:p>
          <a:pPr>
            <a:defRPr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defRPr>
          </a:pPr>
          <a:endParaRPr lang="tr-TR"/>
        </a:p>
      </c:txPr>
    </c:legend>
    <c:plotVisOnly val="1"/>
    <c:dispBlanksAs val="gap"/>
    <c:showDLblsOverMax val="0"/>
  </c:chart>
  <c:spPr>
    <a:solidFill>
      <a:schemeClr val="bg1">
        <a:lumMod val="65000"/>
      </a:schemeClr>
    </a:solidFill>
  </c:spPr>
  <c:txPr>
    <a:bodyPr/>
    <a:lstStyle/>
    <a:p>
      <a:pPr>
        <a:defRPr sz="1800" b="1">
          <a:latin typeface="Times New Roman" pitchFamily="18" charset="0"/>
          <a:cs typeface="Times New Roman" pitchFamily="18" charset="0"/>
        </a:defRPr>
      </a:pPr>
      <a:endParaRPr lang="tr-T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  <c:spPr>
        <a:blipFill>
          <a:blip xmlns:r="http://schemas.openxmlformats.org/officeDocument/2006/relationships" r:embed="rId1"/>
          <a:stretch>
            <a:fillRect/>
          </a:stretch>
        </a:blipFill>
      </c:spPr>
    </c:floor>
    <c:sideWall>
      <c:thickness val="0"/>
      <c:spPr>
        <a:blipFill>
          <a:blip xmlns:r="http://schemas.openxmlformats.org/officeDocument/2006/relationships" r:embed="rId2"/>
          <a:stretch>
            <a:fillRect/>
          </a:stretch>
        </a:blipFill>
      </c:spPr>
    </c:sideWall>
    <c:backWall>
      <c:thickness val="0"/>
      <c:spPr>
        <a:blipFill>
          <a:blip xmlns:r="http://schemas.openxmlformats.org/officeDocument/2006/relationships" r:embed="rId2"/>
          <a:stretch>
            <a:fillRect/>
          </a:stretch>
        </a:blipFill>
      </c:spPr>
    </c:backWall>
    <c:plotArea>
      <c:layout>
        <c:manualLayout>
          <c:layoutTarget val="inner"/>
          <c:xMode val="edge"/>
          <c:yMode val="edge"/>
          <c:x val="7.4047353455818032E-2"/>
          <c:y val="3.3225108225108234E-2"/>
          <c:w val="0.9065082020997377"/>
          <c:h val="0.73790452329822465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Oxygenator</c:v>
                </c:pt>
              </c:strCache>
            </c:strRef>
          </c:tx>
          <c:spPr>
            <a:solidFill>
              <a:srgbClr val="FFC00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2.7777777777777796E-3"/>
                  <c:y val="-8.65800865800866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944444444444445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9444444444444458E-3"/>
                  <c:y val="-1.08225108225108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5555555555555558E-3"/>
                  <c:y val="-3.24675324675324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8.3333333333333367E-3"/>
                  <c:y val="-4.32900432900433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8.333333333333335E-3"/>
                  <c:y val="-1.08225108225108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5.555555555555555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9.72222222222212E-3"/>
                  <c:y val="-8.65800865800866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</c:spPr>
            <c:txPr>
              <a:bodyPr/>
              <a:lstStyle/>
              <a:p>
                <a:pPr>
                  <a:defRPr sz="16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Sheet1!$A$3:$A$8</c:f>
              <c:strCache>
                <c:ptCount val="5"/>
                <c:pt idx="0">
                  <c:v>Inspire 6F</c:v>
                </c:pt>
                <c:pt idx="1">
                  <c:v>FX25</c:v>
                </c:pt>
                <c:pt idx="2">
                  <c:v>Quadrox i-a</c:v>
                </c:pt>
                <c:pt idx="3">
                  <c:v>Affinity Fusion</c:v>
                </c:pt>
                <c:pt idx="4">
                  <c:v>Inspire 8F</c:v>
                </c:pt>
              </c:strCache>
            </c:strRef>
          </c:cat>
          <c:val>
            <c:numRef>
              <c:f>Sheet1!$B$3:$B$8</c:f>
              <c:numCache>
                <c:formatCode>General</c:formatCode>
                <c:ptCount val="6"/>
                <c:pt idx="0">
                  <c:v>184</c:v>
                </c:pt>
                <c:pt idx="1">
                  <c:v>260</c:v>
                </c:pt>
                <c:pt idx="2">
                  <c:v>215</c:v>
                </c:pt>
                <c:pt idx="3">
                  <c:v>260</c:v>
                </c:pt>
                <c:pt idx="4">
                  <c:v>218</c:v>
                </c:pt>
              </c:numCache>
            </c:numRef>
          </c:val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Filter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9.7222222222222224E-3"/>
                  <c:y val="-4.32900432900432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delete val="1"/>
            </c:dLbl>
            <c:dLbl>
              <c:idx val="4"/>
              <c:layout>
                <c:manualLayout>
                  <c:x val="6.9444444444444475E-3"/>
                  <c:y val="4.32900432900433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6.944444444444445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5.5555555555555558E-3"/>
                  <c:y val="-4.32900432900433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9.72222222222212E-3"/>
                  <c:y val="-4.32900432900432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</c:spPr>
            <c:txPr>
              <a:bodyPr/>
              <a:lstStyle/>
              <a:p>
                <a:pPr>
                  <a:defRPr sz="16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Sheet1!$A$3:$A$8</c:f>
              <c:strCache>
                <c:ptCount val="5"/>
                <c:pt idx="0">
                  <c:v>Inspire 6F</c:v>
                </c:pt>
                <c:pt idx="1">
                  <c:v>FX25</c:v>
                </c:pt>
                <c:pt idx="2">
                  <c:v>Quadrox i-a</c:v>
                </c:pt>
                <c:pt idx="3">
                  <c:v>Affinity Fusion</c:v>
                </c:pt>
                <c:pt idx="4">
                  <c:v>Inspire 8F</c:v>
                </c:pt>
              </c:strCache>
            </c:strRef>
          </c:cat>
          <c:val>
            <c:numRef>
              <c:f>Sheet1!$C$3:$C$8</c:f>
              <c:numCache>
                <c:formatCode>General</c:formatCode>
                <c:ptCount val="6"/>
                <c:pt idx="0">
                  <c:v>100</c:v>
                </c:pt>
                <c:pt idx="2">
                  <c:v>120</c:v>
                </c:pt>
                <c:pt idx="4">
                  <c:v>133</c:v>
                </c:pt>
              </c:numCache>
            </c:numRef>
          </c:val>
        </c:ser>
        <c:ser>
          <c:idx val="2"/>
          <c:order val="2"/>
          <c:tx>
            <c:strRef>
              <c:f>Sheet1!$D$2</c:f>
              <c:strCache>
                <c:ptCount val="1"/>
                <c:pt idx="0">
                  <c:v>Minimum Operating</c:v>
                </c:pt>
              </c:strCache>
            </c:strRef>
          </c:tx>
          <c:spPr>
            <a:solidFill>
              <a:srgbClr val="00B05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4.1666666666666683E-3"/>
                  <c:y val="-4.32900432900433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5555555555555558E-3"/>
                  <c:y val="2.16450216450216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333333333333336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5555555555555558E-3"/>
                  <c:y val="-4.32900432900433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6.9444444444444475E-3"/>
                  <c:y val="2.16450216450216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6.9444444444444458E-3"/>
                  <c:y val="-4.32917476224562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5.5555555555555558E-3"/>
                  <c:y val="-4.32900432900432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2.7776684164480458E-3"/>
                  <c:y val="1.08225108225108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Sheet1!$A$3:$A$8</c:f>
              <c:strCache>
                <c:ptCount val="5"/>
                <c:pt idx="0">
                  <c:v>Inspire 6F</c:v>
                </c:pt>
                <c:pt idx="1">
                  <c:v>FX25</c:v>
                </c:pt>
                <c:pt idx="2">
                  <c:v>Quadrox i-a</c:v>
                </c:pt>
                <c:pt idx="3">
                  <c:v>Affinity Fusion</c:v>
                </c:pt>
                <c:pt idx="4">
                  <c:v>Inspire 8F</c:v>
                </c:pt>
              </c:strCache>
            </c:strRef>
          </c:cat>
          <c:val>
            <c:numRef>
              <c:f>Sheet1!$D$3:$D$8</c:f>
              <c:numCache>
                <c:formatCode>General</c:formatCode>
                <c:ptCount val="6"/>
                <c:pt idx="0">
                  <c:v>150</c:v>
                </c:pt>
                <c:pt idx="1">
                  <c:v>200</c:v>
                </c:pt>
                <c:pt idx="2">
                  <c:v>300</c:v>
                </c:pt>
                <c:pt idx="3">
                  <c:v>200</c:v>
                </c:pt>
                <c:pt idx="4">
                  <c:v>150</c:v>
                </c:pt>
              </c:numCache>
            </c:numRef>
          </c:val>
        </c:ser>
        <c:ser>
          <c:idx val="3"/>
          <c:order val="3"/>
          <c:tx>
            <c:strRef>
              <c:f>Sheet1!$E$2</c:f>
              <c:strCache>
                <c:ptCount val="1"/>
                <c:pt idx="0">
                  <c:v>Hold Up</c:v>
                </c:pt>
              </c:strCache>
            </c:strRef>
          </c:tx>
          <c:spPr>
            <a:solidFill>
              <a:srgbClr val="FFFF0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delete val="1"/>
            </c:dLbl>
            <c:dLbl>
              <c:idx val="1"/>
              <c:layout>
                <c:manualLayout>
                  <c:x val="2.7777777777777796E-3"/>
                  <c:y val="8.6580086580086615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5"/>
              <c:layout>
                <c:manualLayout>
                  <c:x val="6.944444444444445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delete val="1"/>
            </c:dLbl>
            <c:dLbl>
              <c:idx val="7"/>
              <c:layout>
                <c:manualLayout>
                  <c:x val="5.555446194225825E-3"/>
                  <c:y val="1.08225108225108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Sheet1!$A$3:$A$8</c:f>
              <c:strCache>
                <c:ptCount val="5"/>
                <c:pt idx="0">
                  <c:v>Inspire 6F</c:v>
                </c:pt>
                <c:pt idx="1">
                  <c:v>FX25</c:v>
                </c:pt>
                <c:pt idx="2">
                  <c:v>Quadrox i-a</c:v>
                </c:pt>
                <c:pt idx="3">
                  <c:v>Affinity Fusion</c:v>
                </c:pt>
                <c:pt idx="4">
                  <c:v>Inspire 8F</c:v>
                </c:pt>
              </c:strCache>
            </c:strRef>
          </c:cat>
          <c:val>
            <c:numRef>
              <c:f>Sheet1!$E$3:$E$8</c:f>
              <c:numCache>
                <c:formatCode>General</c:formatCode>
                <c:ptCount val="6"/>
                <c:pt idx="0">
                  <c:v>23</c:v>
                </c:pt>
                <c:pt idx="1">
                  <c:v>10</c:v>
                </c:pt>
                <c:pt idx="2">
                  <c:v>166</c:v>
                </c:pt>
                <c:pt idx="3">
                  <c:v>100</c:v>
                </c:pt>
                <c:pt idx="4">
                  <c:v>23</c:v>
                </c:pt>
              </c:numCache>
            </c:numRef>
          </c:val>
        </c:ser>
        <c:ser>
          <c:idx val="4"/>
          <c:order val="4"/>
          <c:tx>
            <c:strRef>
              <c:f>Sheet1!$F$2</c:f>
              <c:strCache>
                <c:ptCount val="1"/>
                <c:pt idx="0">
                  <c:v>Venous Collector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5.5555555555555558E-3"/>
                  <c:y val="-1.46332276647237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888888888888892E-2"/>
                  <c:y val="-7.88270784333776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7222222222222224E-3"/>
                  <c:y val="-1.18885707468384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8.333333333333335E-3"/>
                  <c:y val="-1.05963459113065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8.333333333333335E-3"/>
                  <c:y val="-1.51515151515151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5.5555555555555558E-3"/>
                  <c:y val="-1.73161877492586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8.3333333333334373E-3"/>
                  <c:y val="-8.65800865800866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4.1666666666665651E-3"/>
                  <c:y val="-1.29870129870129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</c:spPr>
            <c:txPr>
              <a:bodyPr/>
              <a:lstStyle/>
              <a:p>
                <a:pPr>
                  <a:defRPr sz="16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Sheet1!$A$3:$A$8</c:f>
              <c:strCache>
                <c:ptCount val="5"/>
                <c:pt idx="0">
                  <c:v>Inspire 6F</c:v>
                </c:pt>
                <c:pt idx="1">
                  <c:v>FX25</c:v>
                </c:pt>
                <c:pt idx="2">
                  <c:v>Quadrox i-a</c:v>
                </c:pt>
                <c:pt idx="3">
                  <c:v>Affinity Fusion</c:v>
                </c:pt>
                <c:pt idx="4">
                  <c:v>Inspire 8F</c:v>
                </c:pt>
              </c:strCache>
            </c:strRef>
          </c:cat>
          <c:val>
            <c:numRef>
              <c:f>Sheet1!$F$3:$F$8</c:f>
              <c:numCache>
                <c:formatCode>General</c:formatCode>
                <c:ptCount val="6"/>
                <c:pt idx="0">
                  <c:v>45</c:v>
                </c:pt>
                <c:pt idx="1">
                  <c:v>45</c:v>
                </c:pt>
                <c:pt idx="2">
                  <c:v>32</c:v>
                </c:pt>
                <c:pt idx="3">
                  <c:v>55</c:v>
                </c:pt>
                <c:pt idx="4">
                  <c:v>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4886016"/>
        <c:axId val="34887552"/>
        <c:axId val="0"/>
      </c:bar3DChart>
      <c:catAx>
        <c:axId val="348860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0" vert="horz"/>
          <a:lstStyle/>
          <a:p>
            <a:pPr>
              <a:defRPr sz="16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tr-TR"/>
          </a:p>
        </c:txPr>
        <c:crossAx val="34887552"/>
        <c:crosses val="autoZero"/>
        <c:auto val="1"/>
        <c:lblAlgn val="ctr"/>
        <c:lblOffset val="100"/>
        <c:noMultiLvlLbl val="0"/>
      </c:catAx>
      <c:valAx>
        <c:axId val="348875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tr-TR"/>
          </a:p>
        </c:txPr>
        <c:crossAx val="3488601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05"/>
          <c:y val="0.88585370010566844"/>
          <c:w val="0.9"/>
          <c:h val="5.5704741452772953E-2"/>
        </c:manualLayout>
      </c:layout>
      <c:overlay val="0"/>
      <c:txPr>
        <a:bodyPr/>
        <a:lstStyle/>
        <a:p>
          <a:pPr>
            <a:defRPr>
              <a:solidFill>
                <a:srgbClr val="FFC000"/>
              </a:solidFill>
            </a:defRPr>
          </a:pPr>
          <a:endParaRPr lang="tr-TR"/>
        </a:p>
      </c:txPr>
    </c:legend>
    <c:plotVisOnly val="1"/>
    <c:dispBlanksAs val="gap"/>
    <c:showDLblsOverMax val="0"/>
  </c:chart>
  <c:spPr>
    <a:effectLst>
      <a:glow rad="63500">
        <a:schemeClr val="accent1">
          <a:satMod val="175000"/>
          <a:alpha val="40000"/>
        </a:schemeClr>
      </a:glow>
      <a:innerShdw blurRad="63500" dist="50800">
        <a:prstClr val="black">
          <a:alpha val="50000"/>
        </a:prstClr>
      </a:innerShdw>
    </a:effectLst>
    <a:scene3d>
      <a:camera prst="orthographicFront"/>
      <a:lightRig rig="threePt" dir="t"/>
    </a:scene3d>
    <a:sp3d>
      <a:bevelT/>
    </a:sp3d>
  </c:spPr>
  <c:txPr>
    <a:bodyPr/>
    <a:lstStyle/>
    <a:p>
      <a:pPr>
        <a:defRPr sz="1800" b="1">
          <a:solidFill>
            <a:schemeClr val="bg1"/>
          </a:solidFill>
          <a:latin typeface="Times New Roman" pitchFamily="18" charset="0"/>
          <a:cs typeface="Times New Roman" pitchFamily="18" charset="0"/>
        </a:defRPr>
      </a:pPr>
      <a:endParaRPr lang="tr-TR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2356299212598433E-2"/>
          <c:y val="2.7004971931747231E-2"/>
          <c:w val="0.8594250874890641"/>
          <c:h val="0.859957666582000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D.O.V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2.8489720034995626E-3"/>
                  <c:y val="-2.3720472440944881E-3"/>
                </c:manualLayout>
              </c:layout>
              <c:tx>
                <c:rich>
                  <a:bodyPr/>
                  <a:lstStyle/>
                  <a:p>
                    <a:r>
                      <a:rPr lang="en-US" sz="1600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502</a:t>
                    </a:r>
                    <a:endParaRPr lang="en-US" sz="120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6115557760041096E-17"/>
                  <c:y val="0.131720430107527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495734908136483E-3"/>
                  <c:y val="-1.2395625200103066E-2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515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6980056980056983E-3"/>
                  <c:y val="0.28494623655913975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  833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7422353455818032E-3"/>
                  <c:y val="-4.04112695267601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accent1">
                  <a:lumMod val="75000"/>
                </a:schemeClr>
              </a:solidFill>
              <a:ln w="12700">
                <a:solidFill>
                  <a:schemeClr val="tx1"/>
                </a:solidFill>
              </a:ln>
            </c:spPr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Sheet1!$A$2:$A$10</c:f>
              <c:strCache>
                <c:ptCount val="9"/>
                <c:pt idx="0">
                  <c:v>Inspire 6F</c:v>
                </c:pt>
                <c:pt idx="2">
                  <c:v>Inspire 8F</c:v>
                </c:pt>
                <c:pt idx="4">
                  <c:v>FX25</c:v>
                </c:pt>
                <c:pt idx="6">
                  <c:v>Quadrox i-a</c:v>
                </c:pt>
                <c:pt idx="8">
                  <c:v>Affinity Fusion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502</c:v>
                </c:pt>
                <c:pt idx="2">
                  <c:v>569</c:v>
                </c:pt>
                <c:pt idx="4">
                  <c:v>515</c:v>
                </c:pt>
                <c:pt idx="6">
                  <c:v>833</c:v>
                </c:pt>
                <c:pt idx="8">
                  <c:v>615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AV Loop</c:v>
                </c:pt>
              </c:strCache>
            </c:strRef>
          </c:tx>
          <c:spPr>
            <a:solidFill>
              <a:srgbClr val="FF000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4.2378608923884535E-3"/>
                  <c:y val="0.2520557356800987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0.1155913978494623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0684601924759405E-4"/>
                  <c:y val="0.251185927126756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4245014245014263E-3"/>
                  <c:y val="8.33333333333333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38888888888889E-3"/>
                  <c:y val="0.25181855025474786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487 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38888888888889E-3"/>
                  <c:y val="0.267156862745098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"/>
                  <c:y val="0.252450980392156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1.38888888888889E-3"/>
                  <c:y val="0.257989711664072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rgbClr val="C00000"/>
              </a:solidFill>
              <a:ln w="12700">
                <a:solidFill>
                  <a:schemeClr val="tx1"/>
                </a:solidFill>
              </a:ln>
            </c:spPr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Sheet1!$A$2:$A$10</c:f>
              <c:strCache>
                <c:ptCount val="9"/>
                <c:pt idx="0">
                  <c:v>Inspire 6F</c:v>
                </c:pt>
                <c:pt idx="2">
                  <c:v>Inspire 8F</c:v>
                </c:pt>
                <c:pt idx="4">
                  <c:v>FX25</c:v>
                </c:pt>
                <c:pt idx="6">
                  <c:v>Quadrox i-a</c:v>
                </c:pt>
                <c:pt idx="8">
                  <c:v>Affinity Fusion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487</c:v>
                </c:pt>
                <c:pt idx="2">
                  <c:v>487</c:v>
                </c:pt>
                <c:pt idx="4">
                  <c:v>487</c:v>
                </c:pt>
                <c:pt idx="6">
                  <c:v>487</c:v>
                </c:pt>
                <c:pt idx="8">
                  <c:v>487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Total ECC Prime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0"/>
                  <c:y val="-1.34408602150538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2.1505376344086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8490028490027988E-3"/>
                  <c:y val="-2.1505376344086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4245014245014263E-3"/>
                  <c:y val="-1.44217255101177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8134295713035874E-3"/>
                  <c:y val="-4.040606077021536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Sheet1!$A$2:$A$10</c:f>
              <c:strCache>
                <c:ptCount val="9"/>
                <c:pt idx="0">
                  <c:v>Inspire 6F</c:v>
                </c:pt>
                <c:pt idx="2">
                  <c:v>Inspire 8F</c:v>
                </c:pt>
                <c:pt idx="4">
                  <c:v>FX25</c:v>
                </c:pt>
                <c:pt idx="6">
                  <c:v>Quadrox i-a</c:v>
                </c:pt>
                <c:pt idx="8">
                  <c:v>Affinity Fusion</c:v>
                </c:pt>
              </c:strCache>
            </c:strRef>
          </c:cat>
          <c:val>
            <c:numRef>
              <c:f>Sheet1!$D$2:$D$10</c:f>
              <c:numCache>
                <c:formatCode>General</c:formatCode>
                <c:ptCount val="9"/>
                <c:pt idx="0">
                  <c:v>989</c:v>
                </c:pt>
                <c:pt idx="2">
                  <c:v>1056</c:v>
                </c:pt>
                <c:pt idx="4">
                  <c:v>1002</c:v>
                </c:pt>
                <c:pt idx="6">
                  <c:v>1320</c:v>
                </c:pt>
                <c:pt idx="8">
                  <c:v>1102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"/>
        <c:overlap val="-4"/>
        <c:axId val="138216192"/>
        <c:axId val="138217728"/>
      </c:barChart>
      <c:catAx>
        <c:axId val="1382161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tr-TR"/>
          </a:p>
        </c:txPr>
        <c:crossAx val="138217728"/>
        <c:crosses val="autoZero"/>
        <c:auto val="1"/>
        <c:lblAlgn val="ctr"/>
        <c:lblOffset val="100"/>
        <c:noMultiLvlLbl val="0"/>
      </c:catAx>
      <c:valAx>
        <c:axId val="1382177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spPr>
          <a:ln cmpd="dbl"/>
          <a:effectLst>
            <a:outerShdw blurRad="50800" dist="50800" dir="5400000" algn="ctr" rotWithShape="0">
              <a:srgbClr val="FF0000"/>
            </a:outerShdw>
          </a:effectLst>
        </c:spPr>
        <c:crossAx val="138216192"/>
        <c:crosses val="autoZero"/>
        <c:crossBetween val="between"/>
      </c:valAx>
      <c:spPr>
        <a:solidFill>
          <a:schemeClr val="bg2">
            <a:lumMod val="75000"/>
          </a:schemeClr>
        </a:solidFill>
      </c:spPr>
    </c:plotArea>
    <c:legend>
      <c:legendPos val="t"/>
      <c:layout>
        <c:manualLayout>
          <c:xMode val="edge"/>
          <c:yMode val="edge"/>
          <c:x val="0.13113079615048118"/>
          <c:y val="0"/>
          <c:w val="0.45023840769903756"/>
          <c:h val="0.17267583546718729"/>
        </c:manualLayout>
      </c:layout>
      <c:overlay val="0"/>
      <c:txPr>
        <a:bodyPr/>
        <a:lstStyle/>
        <a:p>
          <a:pPr>
            <a:defRPr>
              <a:solidFill>
                <a:schemeClr val="tx1"/>
              </a:solidFill>
            </a:defRPr>
          </a:pPr>
          <a:endParaRPr lang="tr-TR"/>
        </a:p>
      </c:txPr>
    </c:legend>
    <c:plotVisOnly val="1"/>
    <c:dispBlanksAs val="gap"/>
    <c:showDLblsOverMax val="0"/>
  </c:chart>
  <c:spPr>
    <a:solidFill>
      <a:schemeClr val="tx1">
        <a:lumMod val="65000"/>
      </a:schemeClr>
    </a:solidFill>
    <a:effectLst>
      <a:glow rad="63500">
        <a:schemeClr val="accent1">
          <a:satMod val="175000"/>
          <a:alpha val="40000"/>
        </a:schemeClr>
      </a:glow>
      <a:innerShdw blurRad="114300">
        <a:prstClr val="black"/>
      </a:innerShdw>
    </a:effectLst>
    <a:scene3d>
      <a:camera prst="orthographicFront"/>
      <a:lightRig rig="threePt" dir="t"/>
    </a:scene3d>
    <a:sp3d>
      <a:bevelT/>
      <a:bevelB/>
    </a:sp3d>
  </c:spPr>
  <c:txPr>
    <a:bodyPr/>
    <a:lstStyle/>
    <a:p>
      <a:pPr>
        <a:defRPr sz="1800" b="1">
          <a:solidFill>
            <a:schemeClr val="bg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tr-TR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0.42463</cdr:x>
      <cdr:y>0.02597</cdr:y>
    </cdr:from>
    <cdr:to>
      <cdr:x>0.4869</cdr:x>
      <cdr:y>0.08892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882860" y="152400"/>
          <a:ext cx="569397" cy="369353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Corbel"/>
            </a:defRPr>
          </a:lvl1pPr>
          <a:lvl2pPr marL="457200" indent="0">
            <a:defRPr sz="1100">
              <a:latin typeface="Corbel"/>
            </a:defRPr>
          </a:lvl2pPr>
          <a:lvl3pPr marL="914400" indent="0">
            <a:defRPr sz="1100">
              <a:latin typeface="Corbel"/>
            </a:defRPr>
          </a:lvl3pPr>
          <a:lvl4pPr marL="1371600" indent="0">
            <a:defRPr sz="1100">
              <a:latin typeface="Corbel"/>
            </a:defRPr>
          </a:lvl4pPr>
          <a:lvl5pPr marL="1828800" indent="0">
            <a:defRPr sz="1100">
              <a:latin typeface="Corbel"/>
            </a:defRPr>
          </a:lvl5pPr>
          <a:lvl6pPr marL="2286000" indent="0">
            <a:defRPr sz="1100">
              <a:latin typeface="Corbel"/>
            </a:defRPr>
          </a:lvl6pPr>
          <a:lvl7pPr marL="2743200" indent="0">
            <a:defRPr sz="1100">
              <a:latin typeface="Corbel"/>
            </a:defRPr>
          </a:lvl7pPr>
          <a:lvl8pPr marL="3200400" indent="0">
            <a:defRPr sz="1100">
              <a:latin typeface="Corbel"/>
            </a:defRPr>
          </a:lvl8pPr>
          <a:lvl9pPr marL="3657600" indent="0">
            <a:defRPr sz="1100">
              <a:latin typeface="Corbel"/>
            </a:defRPr>
          </a:lvl9pPr>
        </a:lstStyle>
        <a:p xmlns:a="http://schemas.openxmlformats.org/drawingml/2006/main">
          <a:r>
            <a: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833</a:t>
          </a:r>
          <a:endParaRPr lang="en-US" sz="1800" b="1" dirty="0">
            <a:solidFill>
              <a:sysClr val="windowText" lastClr="0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0.56667</cdr:x>
      <cdr:y>0.18182</cdr:y>
    </cdr:from>
    <cdr:to>
      <cdr:x>0.62894</cdr:x>
      <cdr:y>0.24477</cdr:y>
    </cdr:to>
    <cdr:sp macro="" textlink="">
      <cdr:nvSpPr>
        <cdr:cNvPr id="7" name="TextBox 5"/>
        <cdr:cNvSpPr txBox="1"/>
      </cdr:nvSpPr>
      <cdr:spPr>
        <a:xfrm xmlns:a="http://schemas.openxmlformats.org/drawingml/2006/main">
          <a:off x="5181600" y="1066800"/>
          <a:ext cx="569397" cy="369352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Corbel"/>
            </a:defRPr>
          </a:lvl1pPr>
          <a:lvl2pPr marL="457200" indent="0">
            <a:defRPr sz="1100">
              <a:latin typeface="Corbel"/>
            </a:defRPr>
          </a:lvl2pPr>
          <a:lvl3pPr marL="914400" indent="0">
            <a:defRPr sz="1100">
              <a:latin typeface="Corbel"/>
            </a:defRPr>
          </a:lvl3pPr>
          <a:lvl4pPr marL="1371600" indent="0">
            <a:defRPr sz="1100">
              <a:latin typeface="Corbel"/>
            </a:defRPr>
          </a:lvl4pPr>
          <a:lvl5pPr marL="1828800" indent="0">
            <a:defRPr sz="1100">
              <a:latin typeface="Corbel"/>
            </a:defRPr>
          </a:lvl5pPr>
          <a:lvl6pPr marL="2286000" indent="0">
            <a:defRPr sz="1100">
              <a:latin typeface="Corbel"/>
            </a:defRPr>
          </a:lvl6pPr>
          <a:lvl7pPr marL="2743200" indent="0">
            <a:defRPr sz="1100">
              <a:latin typeface="Corbel"/>
            </a:defRPr>
          </a:lvl7pPr>
          <a:lvl8pPr marL="3200400" indent="0">
            <a:defRPr sz="1100">
              <a:latin typeface="Corbel"/>
            </a:defRPr>
          </a:lvl8pPr>
          <a:lvl9pPr marL="3657600" indent="0">
            <a:defRPr sz="1100">
              <a:latin typeface="Corbel"/>
            </a:defRPr>
          </a:lvl9pPr>
        </a:lstStyle>
        <a:p xmlns:a="http://schemas.openxmlformats.org/drawingml/2006/main">
          <a:r>
            <a: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615</a:t>
          </a:r>
          <a:endParaRPr lang="en-US" sz="1800" b="1" dirty="0">
            <a:solidFill>
              <a:sysClr val="windowText" lastClr="0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0.2875</cdr:x>
      <cdr:y>0.25974</cdr:y>
    </cdr:from>
    <cdr:to>
      <cdr:x>0.34977</cdr:x>
      <cdr:y>0.32269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2628900" y="1524000"/>
          <a:ext cx="569397" cy="369353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800" b="1" dirty="0" smtClean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516</a:t>
          </a:r>
          <a:endParaRPr lang="en-US" sz="1800" b="1" dirty="0">
            <a:solidFill>
              <a:sysClr val="windowText" lastClr="0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0.13499</cdr:x>
      <cdr:y>0.25974</cdr:y>
    </cdr:from>
    <cdr:to>
      <cdr:x>0.19305</cdr:x>
      <cdr:y>0.32268</cdr:y>
    </cdr:to>
    <cdr:sp macro="" textlink="">
      <cdr:nvSpPr>
        <cdr:cNvPr id="8" name="TextBox 5"/>
        <cdr:cNvSpPr txBox="1"/>
      </cdr:nvSpPr>
      <cdr:spPr>
        <a:xfrm xmlns:a="http://schemas.openxmlformats.org/drawingml/2006/main">
          <a:off x="1234303" y="1524000"/>
          <a:ext cx="530901" cy="369294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800" b="1" dirty="0" smtClean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502</a:t>
          </a:r>
          <a:endParaRPr lang="en-US" sz="1800" b="1" dirty="0">
            <a:solidFill>
              <a:sysClr val="windowText" lastClr="0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0.70206</cdr:x>
      <cdr:y>0.20779</cdr:y>
    </cdr:from>
    <cdr:to>
      <cdr:x>0.76012</cdr:x>
      <cdr:y>0.27074</cdr:y>
    </cdr:to>
    <cdr:sp macro="" textlink="">
      <cdr:nvSpPr>
        <cdr:cNvPr id="10" name="TextBox 5"/>
        <cdr:cNvSpPr txBox="1"/>
      </cdr:nvSpPr>
      <cdr:spPr>
        <a:xfrm xmlns:a="http://schemas.openxmlformats.org/drawingml/2006/main">
          <a:off x="6419629" y="1219200"/>
          <a:ext cx="530900" cy="369353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569</a:t>
          </a:r>
          <a:endParaRPr lang="en-US" sz="1800" b="1" dirty="0">
            <a:solidFill>
              <a:sysClr val="windowText" lastClr="0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0.14167</cdr:x>
      <cdr:y>0.17086</cdr:y>
    </cdr:from>
    <cdr:to>
      <cdr:x>0.18333</cdr:x>
      <cdr:y>0.2228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95400" y="1002475"/>
          <a:ext cx="3810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0.1427</cdr:x>
      <cdr:y>0.38961</cdr:y>
    </cdr:from>
    <cdr:to>
      <cdr:x>0.18534</cdr:x>
      <cdr:y>0.44732</cdr:y>
    </cdr:to>
    <cdr:sp macro="" textlink="">
      <cdr:nvSpPr>
        <cdr:cNvPr id="13" name="TextBox 5"/>
        <cdr:cNvSpPr txBox="1"/>
      </cdr:nvSpPr>
      <cdr:spPr>
        <a:xfrm xmlns:a="http://schemas.openxmlformats.org/drawingml/2006/main">
          <a:off x="1304804" y="2286000"/>
          <a:ext cx="389900" cy="338608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23</a:t>
          </a:r>
          <a:endParaRPr lang="en-US" sz="16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0.42947</cdr:x>
      <cdr:y>0.18182</cdr:y>
    </cdr:from>
    <cdr:to>
      <cdr:x>0.48333</cdr:x>
      <cdr:y>0.23952</cdr:y>
    </cdr:to>
    <cdr:sp macro="" textlink="">
      <cdr:nvSpPr>
        <cdr:cNvPr id="14" name="TextBox 5"/>
        <cdr:cNvSpPr txBox="1"/>
      </cdr:nvSpPr>
      <cdr:spPr>
        <a:xfrm xmlns:a="http://schemas.openxmlformats.org/drawingml/2006/main">
          <a:off x="3927104" y="1066800"/>
          <a:ext cx="492496" cy="33854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166</a:t>
          </a:r>
          <a:endParaRPr lang="en-US" sz="16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0.56667</cdr:x>
      <cdr:y>0.33766</cdr:y>
    </cdr:from>
    <cdr:to>
      <cdr:x>0.62083</cdr:x>
      <cdr:y>0.38961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181600" y="1981200"/>
          <a:ext cx="4953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100</a:t>
          </a:r>
          <a:endParaRPr lang="en-US" sz="16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0.31034</cdr:x>
      <cdr:y>0.14553</cdr:y>
    </cdr:from>
    <cdr:to>
      <cdr:x>0.38534</cdr:x>
      <cdr:y>0.89966</cdr:y>
    </cdr:to>
    <cdr:sp macro="" textlink="">
      <cdr:nvSpPr>
        <cdr:cNvPr id="3" name="Yuvarlatılmış Dikdörtgen 2"/>
        <cdr:cNvSpPr/>
      </cdr:nvSpPr>
      <cdr:spPr>
        <a:xfrm xmlns:a="http://schemas.openxmlformats.org/drawingml/2006/main">
          <a:off x="2837708" y="838200"/>
          <a:ext cx="685800" cy="4343400"/>
        </a:xfrm>
        <a:prstGeom xmlns:a="http://schemas.openxmlformats.org/drawingml/2006/main" prst="roundRect">
          <a:avLst>
            <a:gd name="adj" fmla="val 38889"/>
          </a:avLst>
        </a:prstGeom>
        <a:noFill xmlns:a="http://schemas.openxmlformats.org/drawingml/2006/main"/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r-TR"/>
        </a:p>
      </cdr:txBody>
    </cdr:sp>
  </cdr:relSizeAnchor>
  <cdr:relSizeAnchor xmlns:cdr="http://schemas.openxmlformats.org/drawingml/2006/chartDrawing">
    <cdr:from>
      <cdr:x>0.125</cdr:x>
      <cdr:y>0.17199</cdr:y>
    </cdr:from>
    <cdr:to>
      <cdr:x>0.2</cdr:x>
      <cdr:y>0.91289</cdr:y>
    </cdr:to>
    <cdr:sp macro="" textlink="">
      <cdr:nvSpPr>
        <cdr:cNvPr id="2" name="Yuvarlatılmış Dikdörtgen 1"/>
        <cdr:cNvSpPr/>
      </cdr:nvSpPr>
      <cdr:spPr>
        <a:xfrm xmlns:a="http://schemas.openxmlformats.org/drawingml/2006/main">
          <a:off x="1143000" y="990600"/>
          <a:ext cx="685800" cy="4267200"/>
        </a:xfrm>
        <a:prstGeom xmlns:a="http://schemas.openxmlformats.org/drawingml/2006/main" prst="roundRect">
          <a:avLst>
            <a:gd name="adj" fmla="val 38889"/>
          </a:avLst>
        </a:prstGeom>
        <a:noFill xmlns:a="http://schemas.openxmlformats.org/drawingml/2006/main"/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tr-TR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6B5F14-2F78-4E71-8D43-6EDAE6EBB15D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F7A934-DCAC-4966-93DE-ECA8E6EBAB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784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AA3D5-2E57-4033-BC85-59E162884D03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3ECB7-4955-4CF2-944E-3E69738295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332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AA3D5-2E57-4033-BC85-59E162884D03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3ECB7-4955-4CF2-944E-3E69738295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531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AA3D5-2E57-4033-BC85-59E162884D03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3ECB7-4955-4CF2-944E-3E69738295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888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AA3D5-2E57-4033-BC85-59E162884D03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3ECB7-4955-4CF2-944E-3E69738295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105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AA3D5-2E57-4033-BC85-59E162884D03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3ECB7-4955-4CF2-944E-3E69738295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008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AA3D5-2E57-4033-BC85-59E162884D03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3ECB7-4955-4CF2-944E-3E69738295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518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AA3D5-2E57-4033-BC85-59E162884D03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3ECB7-4955-4CF2-944E-3E69738295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59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AA3D5-2E57-4033-BC85-59E162884D03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3ECB7-4955-4CF2-944E-3E69738295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06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AA3D5-2E57-4033-BC85-59E162884D03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3ECB7-4955-4CF2-944E-3E69738295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566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AA3D5-2E57-4033-BC85-59E162884D03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3ECB7-4955-4CF2-944E-3E69738295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217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AA3D5-2E57-4033-BC85-59E162884D03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3ECB7-4955-4CF2-944E-3E69738295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825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7000">
              <a:schemeClr val="tx1"/>
            </a:gs>
            <a:gs pos="97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AA3D5-2E57-4033-BC85-59E162884D03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53ECB7-4955-4CF2-944E-3E69738295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928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2000">
              <a:schemeClr val="tx1"/>
            </a:gs>
            <a:gs pos="97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/>
          <a:lstStyle/>
          <a:p>
            <a:r>
              <a:rPr lang="en-US" b="1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Impact </a:t>
            </a:r>
            <a:r>
              <a:rPr lang="en-US" b="1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Hemodilution in </a:t>
            </a:r>
            <a:r>
              <a:rPr lang="en-US" b="1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Adult </a:t>
            </a:r>
            <a:r>
              <a:rPr lang="en-US" b="1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Cardiopulmonary </a:t>
            </a:r>
            <a:r>
              <a:rPr lang="en-US" b="1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Bypass</a:t>
            </a:r>
            <a:endParaRPr lang="en-US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ubtitle 2"/>
          <p:cNvSpPr txBox="1">
            <a:spLocks noGrp="1"/>
          </p:cNvSpPr>
          <p:nvPr>
            <p:ph type="subTitle" idx="1"/>
          </p:nvPr>
        </p:nvSpPr>
        <p:spPr>
          <a:xfrm>
            <a:off x="2590800" y="3886200"/>
            <a:ext cx="4191000" cy="1143000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 algn="ctr">
              <a:buNone/>
            </a:pPr>
            <a:r>
              <a:rPr lang="en-US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Gerard J Myers RT, CCP Emeritus</a:t>
            </a:r>
          </a:p>
          <a:p>
            <a:pPr marL="18288" indent="0" algn="ctr">
              <a:buNone/>
            </a:pPr>
            <a:r>
              <a:rPr lang="en-US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Eastern Perfusion International</a:t>
            </a:r>
          </a:p>
          <a:p>
            <a:pPr marL="18288" indent="0" algn="ctr">
              <a:buNone/>
            </a:pPr>
            <a:r>
              <a:rPr lang="en-US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Dartmouth, Nova Scotia, Canada</a:t>
            </a:r>
          </a:p>
          <a:p>
            <a:pPr algn="ctr"/>
            <a:endParaRPr lang="en-US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19400" y="5338449"/>
            <a:ext cx="3657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000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rd 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Perfusion </a:t>
            </a:r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Symposium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November 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-8, 2015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Antalya, Turkey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532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3000">
              <a:schemeClr val="tx1"/>
            </a:gs>
            <a:gs pos="97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990600"/>
            <a:ext cx="8534400" cy="495300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Excessive Hemodilution is an independent risk factor for morbidity and transfusion</a:t>
            </a:r>
            <a:endParaRPr lang="en-US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1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… it is a manageable risk factor 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if  addressed with evidence based transfusion triggers, appropriate clinical techniques and equipment, common sense, blood management programs</a:t>
            </a:r>
          </a:p>
          <a:p>
            <a:pPr algn="ctr"/>
            <a:endParaRPr lang="en-US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… Most important .. 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Is the need for cooperation between all professions involved with perioperative cardiac surgery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90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6000">
              <a:schemeClr val="tx1"/>
            </a:gs>
            <a:gs pos="97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514600"/>
            <a:ext cx="8382000" cy="2743200"/>
          </a:xfrm>
        </p:spPr>
        <p:txBody>
          <a:bodyPr>
            <a:normAutofit/>
          </a:bodyPr>
          <a:lstStyle/>
          <a:p>
            <a:pPr marL="582930" indent="-514350">
              <a:buClr>
                <a:srgbClr val="FFC000"/>
              </a:buClr>
              <a:buFont typeface="+mj-lt"/>
              <a:buAutoNum type="arabicParenR"/>
            </a:pPr>
            <a:r>
              <a:rPr lang="en-CA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Recognize/treat preoperative anemia</a:t>
            </a:r>
          </a:p>
          <a:p>
            <a:pPr marL="582930" indent="-514350">
              <a:buClr>
                <a:srgbClr val="FFC000"/>
              </a:buClr>
              <a:buFont typeface="+mj-lt"/>
              <a:buAutoNum type="arabicParenR"/>
            </a:pPr>
            <a:r>
              <a:rPr lang="en-CA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Eliminate prebypass anaesthesia volume loading</a:t>
            </a:r>
          </a:p>
          <a:p>
            <a:pPr marL="582930" indent="-514350">
              <a:buClr>
                <a:srgbClr val="FFC000"/>
              </a:buClr>
              <a:buFont typeface="+mj-lt"/>
              <a:buAutoNum type="arabicParenR"/>
            </a:pPr>
            <a:r>
              <a:rPr lang="en-CA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RAP and/or VAP </a:t>
            </a:r>
            <a:r>
              <a:rPr lang="en-CA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all on pump cases</a:t>
            </a:r>
          </a:p>
          <a:p>
            <a:pPr marL="582930" indent="-514350">
              <a:buClr>
                <a:srgbClr val="FFC000"/>
              </a:buClr>
              <a:buFont typeface="+mj-lt"/>
              <a:buAutoNum type="arabicParenR"/>
            </a:pPr>
            <a:r>
              <a:rPr lang="en-CA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CA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maller </a:t>
            </a:r>
            <a:r>
              <a:rPr lang="en-CA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(1.0 ml)</a:t>
            </a:r>
            <a:r>
              <a:rPr lang="en-CA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syringes/less sampling </a:t>
            </a:r>
            <a:r>
              <a:rPr lang="en-CA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CA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lab </a:t>
            </a:r>
            <a:r>
              <a:rPr lang="en-CA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work</a:t>
            </a:r>
          </a:p>
          <a:p>
            <a:pPr marL="582930" indent="-514350">
              <a:buClr>
                <a:srgbClr val="FFC000"/>
              </a:buClr>
              <a:buFont typeface="+mj-lt"/>
              <a:buAutoNum type="arabicParenR"/>
            </a:pPr>
            <a:r>
              <a:rPr lang="en-CA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Recognize that </a:t>
            </a:r>
            <a:r>
              <a:rPr lang="en-CA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Cardioplegia </a:t>
            </a:r>
            <a:r>
              <a:rPr lang="en-CA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is a hemodilution factor</a:t>
            </a:r>
            <a:endParaRPr lang="en-CA" sz="2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05000" y="914400"/>
            <a:ext cx="527939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3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Ways to Address Hemodilution</a:t>
            </a:r>
          </a:p>
          <a:p>
            <a:pPr algn="ctr"/>
            <a:r>
              <a:rPr lang="en-US" sz="3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… in addition to reducing DOV </a:t>
            </a:r>
            <a:endParaRPr lang="en-US" sz="3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494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9004"/>
    </mc:Choice>
    <mc:Fallback xmlns="">
      <p:transition spd="slow" advTm="309004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6000">
              <a:schemeClr val="tx1"/>
            </a:gs>
            <a:gs pos="97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20165" y="2306451"/>
            <a:ext cx="408637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tr-TR" sz="40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tr-TR" sz="4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TEŞEKKÜRLER</a:t>
            </a:r>
            <a:endParaRPr lang="en-US" sz="40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1448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9004"/>
    </mc:Choice>
    <mc:Fallback xmlns="">
      <p:transition spd="slow" advTm="309004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647" y="672442"/>
            <a:ext cx="8256916" cy="614608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87072" y="843984"/>
            <a:ext cx="16145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Recognition of</a:t>
            </a:r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Preoperative </a:t>
            </a:r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Anemia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12250" y="125948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99569" y="139798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4179" y="2748017"/>
            <a:ext cx="24525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Extracorporeal Circuit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Priming Volume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45016" y="2895952"/>
            <a:ext cx="228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Intraoperative Perfusion </a:t>
            </a:r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Fluid Management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00464" y="3329200"/>
            <a:ext cx="20482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Intraoperative Anesthesia</a:t>
            </a:r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Fluid Management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37409" y="852698"/>
            <a:ext cx="21576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Prebypass Anesthesia</a:t>
            </a:r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Fluid Management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98037" y="5814529"/>
            <a:ext cx="26530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ICU Staff</a:t>
            </a:r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Fluid Management </a:t>
            </a:r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Protocols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90716" y="936317"/>
            <a:ext cx="14178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Transfusion </a:t>
            </a:r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Triggers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38876" y="5791200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Point of Care </a:t>
            </a:r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Analyzers for Hgb/Hct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687537" y="5805202"/>
            <a:ext cx="21788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Surgery </a:t>
            </a:r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Surgical Hemostasis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039935" y="210229"/>
            <a:ext cx="71194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CARDIAC SURGERY HEMODILUTION PUZZLE</a:t>
            </a:r>
            <a:endParaRPr lang="en-US" sz="24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1972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382000" cy="5638800"/>
          </a:xfrm>
        </p:spPr>
        <p:txBody>
          <a:bodyPr>
            <a:normAutofit lnSpcReduction="10000"/>
          </a:bodyPr>
          <a:lstStyle/>
          <a:p>
            <a:pPr marL="68580" indent="0" algn="ctr">
              <a:buNone/>
            </a:pPr>
            <a:r>
              <a:rPr lang="en-US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First use bloodless prime in 1959 (</a:t>
            </a:r>
            <a:r>
              <a:rPr lang="en-US" sz="200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Neptune et al</a:t>
            </a:r>
            <a:r>
              <a:rPr lang="en-US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68580" indent="0" algn="ctr"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Both then and now;</a:t>
            </a:r>
          </a:p>
          <a:p>
            <a:pPr marL="68580" indent="0" algn="ctr"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 goal of Hemodilution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 to …</a:t>
            </a:r>
          </a:p>
          <a:p>
            <a:pPr marL="68580" indent="0" algn="ctr">
              <a:buNone/>
            </a:pPr>
            <a:endParaRPr lang="en-US" b="1" u="sng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68580" indent="0" algn="ctr"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lower blood viscosity </a:t>
            </a:r>
          </a:p>
          <a:p>
            <a:pPr marL="68580" indent="0" algn="ctr"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improve organ perfusion </a:t>
            </a:r>
          </a:p>
          <a:p>
            <a:pPr marL="68580" indent="0" algn="ctr"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reduce hemolysis </a:t>
            </a:r>
          </a:p>
          <a:p>
            <a:pPr marL="68580" indent="0" algn="ctr"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improve blood/tissue temperature control </a:t>
            </a:r>
          </a:p>
          <a:p>
            <a:pPr marL="68580" indent="0" algn="ctr"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reduce use of banked blood </a:t>
            </a:r>
          </a:p>
          <a:p>
            <a:pPr marL="68580" indent="0" algn="ctr"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improve patient outcomes</a:t>
            </a:r>
          </a:p>
          <a:p>
            <a:pPr marL="68580" indent="0" algn="ctr">
              <a:buNone/>
            </a:pP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860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3000">
              <a:schemeClr val="tx1"/>
            </a:gs>
            <a:gs pos="97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610600" cy="6248400"/>
          </a:xfrm>
        </p:spPr>
        <p:txBody>
          <a:bodyPr>
            <a:normAutofit lnSpcReduction="10000"/>
          </a:bodyPr>
          <a:lstStyle/>
          <a:p>
            <a:pPr marL="68580" indent="0" algn="ctr"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However, we now know that                        </a:t>
            </a:r>
            <a:r>
              <a:rPr lang="en-U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Excessive Hemodilution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leads to or contributes to …</a:t>
            </a:r>
          </a:p>
          <a:p>
            <a:pPr marL="68580" indent="0" algn="ctr">
              <a:buNone/>
            </a:pPr>
            <a:endParaRPr lang="en-US" sz="1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68580" indent="0" algn="ctr">
              <a:buNone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eripheral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and organ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edema </a:t>
            </a:r>
          </a:p>
          <a:p>
            <a:pPr marL="68580" indent="0" algn="ctr"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Acute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idney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njury </a:t>
            </a:r>
          </a:p>
          <a:p>
            <a:pPr marL="68580" indent="0" algn="ctr"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Increased post operative bleeding</a:t>
            </a:r>
          </a:p>
          <a:p>
            <a:pPr marL="68580" indent="0" algn="ctr">
              <a:buNone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ncreased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need for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banked blood/products </a:t>
            </a:r>
          </a:p>
          <a:p>
            <a:pPr marL="68580" indent="0" algn="ctr"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Increased incidence of stroke</a:t>
            </a:r>
          </a:p>
          <a:p>
            <a:pPr marL="68580" indent="0" algn="ctr">
              <a:buNone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Poor patient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outcomes</a:t>
            </a:r>
          </a:p>
          <a:p>
            <a:pPr marL="68580" indent="0" algn="ctr">
              <a:buNone/>
            </a:pPr>
            <a:endParaRPr lang="en-US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68580" indent="0" algn="ctr">
              <a:buNone/>
            </a:pPr>
            <a:r>
              <a:rPr lang="en-US" sz="16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Ranucci M: Ann Thorac Surg 2015; 100(1): 95-100</a:t>
            </a:r>
          </a:p>
          <a:p>
            <a:pPr marL="68580" indent="0" algn="ctr">
              <a:buNone/>
            </a:pPr>
            <a:r>
              <a:rPr lang="en-US" sz="16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Karkouti K et al: J </a:t>
            </a:r>
            <a:r>
              <a:rPr lang="en-US" sz="16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Thorac Cardiovasc </a:t>
            </a:r>
            <a:r>
              <a:rPr lang="en-US" sz="16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Surg 2005; </a:t>
            </a:r>
            <a:r>
              <a:rPr lang="en-US" sz="16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Feb;129(2):</a:t>
            </a:r>
            <a:r>
              <a:rPr lang="en-US" sz="16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391-400</a:t>
            </a:r>
          </a:p>
          <a:p>
            <a:pPr marL="68580" indent="0" algn="ctr">
              <a:buNone/>
            </a:pPr>
            <a:r>
              <a:rPr lang="en-US" sz="16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Habib RH et al: J Thorac Cardiovasc Surg  </a:t>
            </a:r>
            <a:r>
              <a:rPr lang="en-US" sz="16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2003 Jun;125(6):</a:t>
            </a:r>
            <a:r>
              <a:rPr lang="en-US" sz="16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1438-50</a:t>
            </a:r>
            <a:endParaRPr lang="en-US" sz="16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 algn="ctr">
              <a:buNone/>
            </a:pP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23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382000" cy="12192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ExtraCorporeal Circuit (ECC)</a:t>
            </a:r>
            <a:r>
              <a:rPr lang="en-US" sz="3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components that make up the total priming volume  </a:t>
            </a:r>
            <a:endParaRPr lang="en-US" sz="32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667000"/>
            <a:ext cx="8534400" cy="3429000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Oxygenator prime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olume </a:t>
            </a:r>
            <a:endParaRPr lang="en-US" sz="2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68580" indent="0" algn="ctr">
              <a:buNone/>
            </a:pP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68580" indent="0" algn="ctr"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Arterial Filter prime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olume </a:t>
            </a:r>
            <a:endParaRPr lang="en-US" sz="2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68580" indent="0" algn="ctr">
              <a:buNone/>
            </a:pP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68580" indent="0" algn="ctr"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Arterio-Venous loop </a:t>
            </a:r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(A-V Loop)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prime volume</a:t>
            </a:r>
          </a:p>
          <a:p>
            <a:pPr marL="68580" indent="0" algn="ctr">
              <a:buNone/>
            </a:pP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83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304800"/>
            <a:ext cx="78585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raditional way</a:t>
            </a:r>
            <a:r>
              <a:rPr lang="en-US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perfusionists compare adult oxygenator prime volumes</a:t>
            </a: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4181114806"/>
              </p:ext>
            </p:extLst>
          </p:nvPr>
        </p:nvGraphicFramePr>
        <p:xfrm>
          <a:off x="195478" y="1428750"/>
          <a:ext cx="8839200" cy="5353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762000" y="2326823"/>
            <a:ext cx="609600" cy="3429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284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00" y="2645231"/>
            <a:ext cx="609600" cy="3429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260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38400" y="1646467"/>
            <a:ext cx="609600" cy="3429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351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201888" y="2669723"/>
            <a:ext cx="609600" cy="3429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260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943600" y="1812473"/>
            <a:ext cx="609600" cy="3429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335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56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600200" y="0"/>
            <a:ext cx="6553200" cy="6858000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546498" y="304800"/>
            <a:ext cx="472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Dynamic Operating Volume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62200" y="5791201"/>
            <a:ext cx="1752600" cy="457200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Arterial Filter Volume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2514600" y="6248400"/>
            <a:ext cx="152400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ec24d15f-9426-49f0-8c61-19e85b6967c0" descr="image006"/>
          <p:cNvPicPr>
            <a:picLocks noChangeAspect="1" noChangeArrowheads="1"/>
          </p:cNvPicPr>
          <p:nvPr/>
        </p:nvPicPr>
        <p:blipFill>
          <a:blip r:embed="rId3" cstate="print"/>
          <a:srcRect l="12998" t="19710" r="46685" b="5032"/>
          <a:stretch>
            <a:fillRect/>
          </a:stretch>
        </p:blipFill>
        <p:spPr bwMode="auto">
          <a:xfrm>
            <a:off x="5105400" y="5636492"/>
            <a:ext cx="1295400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8457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5000">
              <a:schemeClr val="tx1"/>
            </a:gs>
            <a:gs pos="97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933085267"/>
              </p:ext>
            </p:extLst>
          </p:nvPr>
        </p:nvGraphicFramePr>
        <p:xfrm>
          <a:off x="0" y="990600"/>
          <a:ext cx="9144000" cy="586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685800" y="228024"/>
            <a:ext cx="83820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3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Dynamic Operating Volume of Oxygenator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1295400" y="4178488"/>
            <a:ext cx="762000" cy="129759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2514600" y="4178488"/>
            <a:ext cx="762000" cy="1347665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3771889" y="3858457"/>
            <a:ext cx="838211" cy="1601281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5029200" y="4191047"/>
            <a:ext cx="762000" cy="128014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6286500" y="3858457"/>
            <a:ext cx="800100" cy="164482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588818" y="6096000"/>
            <a:ext cx="2382982" cy="4953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82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876800" y="377747"/>
            <a:ext cx="2895601" cy="52322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Total ECC prime 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452471851"/>
              </p:ext>
            </p:extLst>
          </p:nvPr>
        </p:nvGraphicFramePr>
        <p:xfrm>
          <a:off x="0" y="1066800"/>
          <a:ext cx="9144000" cy="57595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04208" y="381000"/>
            <a:ext cx="3352800" cy="52322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D.O.V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AV Loop 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 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235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3572</TotalTime>
  <Words>383</Words>
  <Application>Microsoft Office PowerPoint</Application>
  <PresentationFormat>Ekran Gösterisi (4:3)</PresentationFormat>
  <Paragraphs>122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Office Theme</vt:lpstr>
      <vt:lpstr>Impact of Hemodilution in Adult Cardiopulmonary Bypass</vt:lpstr>
      <vt:lpstr>PowerPoint Sunusu</vt:lpstr>
      <vt:lpstr>PowerPoint Sunusu</vt:lpstr>
      <vt:lpstr>PowerPoint Sunusu</vt:lpstr>
      <vt:lpstr>ExtraCorporeal Circuit (ECC) components that make up the total priming volume 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 of Hemodilution in adult Cardiopulmonary By-Pass</dc:title>
  <dc:creator>Gerard Myers</dc:creator>
  <cp:lastModifiedBy>LEN_30</cp:lastModifiedBy>
  <cp:revision>86</cp:revision>
  <dcterms:created xsi:type="dcterms:W3CDTF">2015-09-19T17:16:47Z</dcterms:created>
  <dcterms:modified xsi:type="dcterms:W3CDTF">2015-11-07T08:15:30Z</dcterms:modified>
</cp:coreProperties>
</file>