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theme/theme2.xml" ContentType="application/vnd.openxmlformats-officedocument.theme+xml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1pPr>
    <a:lvl2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2pPr>
    <a:lvl3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3pPr>
    <a:lvl4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4pPr>
    <a:lvl5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5pPr>
    <a:lvl6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6pPr>
    <a:lvl7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7pPr>
    <a:lvl8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8pPr>
    <a:lvl9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6E5DA">
              <a:alpha val="6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1">
            <a:satOff val="15300"/>
            <a:lumOff val="-29822"/>
            <a:alpha val="80000"/>
          </a:schemeClr>
        </a:fontRef>
        <a:schemeClr val="accent1">
          <a:satOff val="15300"/>
          <a:lumOff val="-29822"/>
          <a:alpha val="80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0CFCA">
              <a:alpha val="75000"/>
            </a:srgbClr>
          </a:solidFill>
        </a:fill>
      </a:tcStyle>
    </a:band2H>
    <a:firstCol>
      <a:tcTxStyle b="off" i="off">
        <a:fontRef idx="minor">
          <a:schemeClr val="accent1">
            <a:satOff val="15300"/>
            <a:lumOff val="-29822"/>
            <a:alpha val="80000"/>
          </a:schemeClr>
        </a:fontRef>
        <a:schemeClr val="accent1">
          <a:satOff val="15300"/>
          <a:lumOff val="-29822"/>
          <a:alpha val="80000"/>
        </a:schemeClr>
      </a:tcTxStyle>
      <a:tcStyle>
        <a:tcBdr>
          <a:left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left>
          <a:right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DD9AC">
              <a:alpha val="70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solidFill>
                <a:srgbClr val="DFDBD1"/>
              </a:solidFill>
              <a:prstDash val="solid"/>
              <a:miter lim="400000"/>
            </a:ln>
          </a:left>
          <a:right>
            <a:ln w="12700" cap="flat">
              <a:solidFill>
                <a:srgbClr val="DFDBD1"/>
              </a:solidFill>
              <a:prstDash val="solid"/>
              <a:miter lim="400000"/>
            </a:ln>
          </a:right>
          <a:top>
            <a:ln w="254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solidFill>
                <a:srgbClr val="DFDBD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solidFill>
                <a:srgbClr val="DFDBD1"/>
              </a:solidFill>
              <a:prstDash val="solid"/>
              <a:miter lim="400000"/>
            </a:ln>
          </a:left>
          <a:right>
            <a:ln w="12700" cap="flat">
              <a:solidFill>
                <a:srgbClr val="DFDBD1"/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solidFill>
                <a:srgbClr val="DFDBD1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B07342"/>
              </a:solidFill>
              <a:prstDash val="solid"/>
              <a:miter lim="400000"/>
            </a:ln>
          </a:left>
          <a:right>
            <a:ln w="12700" cap="flat">
              <a:solidFill>
                <a:srgbClr val="B07342"/>
              </a:solidFill>
              <a:prstDash val="solid"/>
              <a:miter lim="400000"/>
            </a:ln>
          </a:right>
          <a:top>
            <a:ln w="12700" cap="flat">
              <a:solidFill>
                <a:srgbClr val="B07342"/>
              </a:solidFill>
              <a:prstDash val="solid"/>
              <a:miter lim="400000"/>
            </a:ln>
          </a:top>
          <a:bottom>
            <a:ln w="12700" cap="flat">
              <a:solidFill>
                <a:srgbClr val="B07342"/>
              </a:solidFill>
              <a:prstDash val="solid"/>
              <a:miter lim="400000"/>
            </a:ln>
          </a:bottom>
          <a:insideH>
            <a:ln w="12700" cap="flat">
              <a:solidFill>
                <a:srgbClr val="B07342"/>
              </a:solidFill>
              <a:prstDash val="solid"/>
              <a:miter lim="400000"/>
            </a:ln>
          </a:insideH>
          <a:insideV>
            <a:ln w="12700" cap="flat">
              <a:solidFill>
                <a:srgbClr val="B0734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DBBD">
              <a:alpha val="55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B0734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0734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C9C5BC"/>
              </a:solidFill>
              <a:prstDash val="solid"/>
              <a:miter lim="400000"/>
            </a:ln>
          </a:left>
          <a:right>
            <a:ln w="12700" cap="flat">
              <a:solidFill>
                <a:srgbClr val="C9C5BC"/>
              </a:solidFill>
              <a:prstDash val="solid"/>
              <a:miter lim="400000"/>
            </a:ln>
          </a:right>
          <a:top>
            <a:ln w="12700" cap="flat">
              <a:solidFill>
                <a:srgbClr val="C9C5BC"/>
              </a:solidFill>
              <a:prstDash val="solid"/>
              <a:miter lim="400000"/>
            </a:ln>
          </a:top>
          <a:bottom>
            <a:ln w="12700" cap="flat">
              <a:solidFill>
                <a:srgbClr val="C9C5BC"/>
              </a:solidFill>
              <a:prstDash val="solid"/>
              <a:miter lim="400000"/>
            </a:ln>
          </a:bottom>
          <a:insideH>
            <a:ln w="12700" cap="flat">
              <a:solidFill>
                <a:srgbClr val="C9C5BC"/>
              </a:solidFill>
              <a:prstDash val="solid"/>
              <a:miter lim="400000"/>
            </a:ln>
          </a:insideH>
          <a:insideV>
            <a:ln w="12700" cap="flat">
              <a:solidFill>
                <a:srgbClr val="C9C5B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2DED3">
              <a:alpha val="80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51473B"/>
              </a:solidFill>
              <a:prstDash val="solid"/>
              <a:miter lim="400000"/>
            </a:ln>
          </a:left>
          <a:right>
            <a:ln w="25400" cap="flat">
              <a:solidFill>
                <a:srgbClr val="51473B"/>
              </a:solidFill>
              <a:prstDash val="solid"/>
              <a:miter lim="400000"/>
            </a:ln>
          </a:right>
          <a:top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EDEADB"/>
              </a:solidFill>
              <a:prstDash val="solid"/>
              <a:miter lim="400000"/>
            </a:ln>
          </a:left>
          <a:right>
            <a:ln w="12700" cap="flat">
              <a:solidFill>
                <a:srgbClr val="EDEADB"/>
              </a:solidFill>
              <a:prstDash val="solid"/>
              <a:miter lim="400000"/>
            </a:ln>
          </a:right>
          <a:top>
            <a:ln w="25400" cap="flat">
              <a:solidFill>
                <a:srgbClr val="51473B"/>
              </a:solidFill>
              <a:prstDash val="solid"/>
              <a:miter lim="400000"/>
            </a:ln>
          </a:top>
          <a:bottom>
            <a:ln w="12700" cap="flat">
              <a:solidFill>
                <a:srgbClr val="51473B"/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solidFill>
                <a:srgbClr val="EDEAD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EDEADB"/>
              </a:solidFill>
              <a:prstDash val="solid"/>
              <a:miter lim="400000"/>
            </a:ln>
          </a:left>
          <a:right>
            <a:ln w="12700" cap="flat">
              <a:solidFill>
                <a:srgbClr val="EDEADB"/>
              </a:solidFill>
              <a:prstDash val="solid"/>
              <a:miter lim="400000"/>
            </a:ln>
          </a:right>
          <a:top>
            <a:ln w="12700" cap="flat">
              <a:solidFill>
                <a:srgbClr val="51473B"/>
              </a:solidFill>
              <a:prstDash val="solid"/>
              <a:miter lim="400000"/>
            </a:ln>
          </a:top>
          <a:bottom>
            <a:ln w="25400" cap="flat">
              <a:solidFill>
                <a:srgbClr val="51473B"/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solidFill>
                <a:srgbClr val="EDEADB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E3BA">
              <a:alpha val="63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2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2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Başlık ve Alt Ana Başlı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şlık Metni"/>
          <p:cNvSpPr txBox="1"/>
          <p:nvPr>
            <p:ph type="title"/>
          </p:nvPr>
        </p:nvSpPr>
        <p:spPr>
          <a:xfrm>
            <a:off x="825500" y="3048000"/>
            <a:ext cx="11353800" cy="2273300"/>
          </a:xfrm>
          <a:prstGeom prst="rect">
            <a:avLst/>
          </a:prstGeom>
        </p:spPr>
        <p:txBody>
          <a:bodyPr anchor="b"/>
          <a:lstStyle/>
          <a:p>
            <a:pPr/>
            <a:r>
              <a:t>Başlık Metni</a:t>
            </a:r>
          </a:p>
        </p:txBody>
      </p:sp>
      <p:sp>
        <p:nvSpPr>
          <p:cNvPr id="12" name="Gövde Düzeyi Bir…"/>
          <p:cNvSpPr txBox="1"/>
          <p:nvPr>
            <p:ph type="body" sz="quarter" idx="1"/>
          </p:nvPr>
        </p:nvSpPr>
        <p:spPr>
          <a:xfrm>
            <a:off x="825500" y="5308600"/>
            <a:ext cx="113538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  <a:lvl2pPr marL="0" indent="0" algn="ctr">
              <a:spcBef>
                <a:spcPts val="0"/>
              </a:spcBef>
              <a:buSzTx/>
              <a:buNone/>
              <a:defRPr i="1" sz="3200"/>
            </a:lvl2pPr>
            <a:lvl3pPr marL="0" indent="0" algn="ctr">
              <a:spcBef>
                <a:spcPts val="0"/>
              </a:spcBef>
              <a:buSzTx/>
              <a:buNone/>
              <a:defRPr i="1" sz="3200"/>
            </a:lvl3pPr>
            <a:lvl4pPr marL="0" indent="0" algn="ctr">
              <a:spcBef>
                <a:spcPts val="0"/>
              </a:spcBef>
              <a:buSzTx/>
              <a:buNone/>
              <a:defRPr i="1" sz="3200"/>
            </a:lvl4pPr>
            <a:lvl5pPr marL="0" indent="0" algn="ctr">
              <a:spcBef>
                <a:spcPts val="0"/>
              </a:spcBef>
              <a:buSzTx/>
              <a:buNone/>
              <a:defRPr i="1" sz="3200"/>
            </a:lvl5pPr>
          </a:lstStyle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3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D0B2"/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-Ali Utku"/>
          <p:cNvSpPr txBox="1"/>
          <p:nvPr>
            <p:ph type="body" sz="quarter" idx="13"/>
          </p:nvPr>
        </p:nvSpPr>
        <p:spPr>
          <a:xfrm>
            <a:off x="1299331" y="6362700"/>
            <a:ext cx="10401301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i="1" sz="2800"/>
            </a:lvl1pPr>
          </a:lstStyle>
          <a:p>
            <a:pPr/>
            <a:r>
              <a:t>-Ali Utku</a:t>
            </a:r>
          </a:p>
        </p:txBody>
      </p:sp>
      <p:sp>
        <p:nvSpPr>
          <p:cNvPr id="96" name="“Buraya bir alıntı yazın.”"/>
          <p:cNvSpPr txBox="1"/>
          <p:nvPr>
            <p:ph type="body" sz="quarter" idx="14"/>
          </p:nvPr>
        </p:nvSpPr>
        <p:spPr>
          <a:xfrm>
            <a:off x="1257300" y="4330700"/>
            <a:ext cx="10490200" cy="558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55000"/>
              </a:lnSpc>
              <a:spcBef>
                <a:spcPts val="2400"/>
              </a:spcBef>
              <a:buSzTx/>
              <a:buNone/>
              <a:defRPr sz="3200"/>
            </a:lvl1pPr>
          </a:lstStyle>
          <a:p>
            <a:pPr/>
            <a:r>
              <a:t>“Buraya bir alıntı yazın.”</a:t>
            </a:r>
          </a:p>
        </p:txBody>
      </p:sp>
      <p:sp>
        <p:nvSpPr>
          <p:cNvPr id="97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örüntü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5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ğraf - Yata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örüntü"/>
          <p:cNvSpPr/>
          <p:nvPr>
            <p:ph type="pic" sz="quarter" idx="13"/>
          </p:nvPr>
        </p:nvSpPr>
        <p:spPr>
          <a:xfrm>
            <a:off x="685800" y="711200"/>
            <a:ext cx="4089400" cy="5499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Görüntü"/>
          <p:cNvSpPr/>
          <p:nvPr>
            <p:ph type="pic" sz="half" idx="14"/>
          </p:nvPr>
        </p:nvSpPr>
        <p:spPr>
          <a:xfrm>
            <a:off x="4965700" y="711200"/>
            <a:ext cx="7315200" cy="5499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Başlık Metni"/>
          <p:cNvSpPr txBox="1"/>
          <p:nvPr>
            <p:ph type="title"/>
          </p:nvPr>
        </p:nvSpPr>
        <p:spPr>
          <a:xfrm>
            <a:off x="825500" y="7137400"/>
            <a:ext cx="11353800" cy="1181100"/>
          </a:xfrm>
          <a:prstGeom prst="rect">
            <a:avLst/>
          </a:prstGeom>
          <a:effectLst/>
        </p:spPr>
        <p:txBody>
          <a:bodyPr anchor="b"/>
          <a:lstStyle>
            <a:lvl1pPr>
              <a:defRPr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Başlık Metni</a:t>
            </a:r>
          </a:p>
        </p:txBody>
      </p:sp>
      <p:sp>
        <p:nvSpPr>
          <p:cNvPr id="23" name="Gövde Düzeyi Bir…"/>
          <p:cNvSpPr txBox="1"/>
          <p:nvPr>
            <p:ph type="body" sz="quarter" idx="1"/>
          </p:nvPr>
        </p:nvSpPr>
        <p:spPr>
          <a:xfrm>
            <a:off x="825500" y="8305800"/>
            <a:ext cx="11353800" cy="889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430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spcBef>
                <a:spcPts val="0"/>
              </a:spcBef>
              <a:buSzTx/>
              <a:buNone/>
              <a:defRPr i="1" sz="430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spcBef>
                <a:spcPts val="0"/>
              </a:spcBef>
              <a:buSzTx/>
              <a:buNone/>
              <a:defRPr i="1" sz="430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spcBef>
                <a:spcPts val="0"/>
              </a:spcBef>
              <a:buSzTx/>
              <a:buNone/>
              <a:defRPr i="1" sz="430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spcBef>
                <a:spcPts val="0"/>
              </a:spcBef>
              <a:buSzTx/>
              <a:buNone/>
              <a:defRPr i="1" sz="430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4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D0B2"/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aşlık - O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aşlık Metn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Başlık Metni</a:t>
            </a:r>
          </a:p>
        </p:txBody>
      </p:sp>
      <p:sp>
        <p:nvSpPr>
          <p:cNvPr id="32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ğraf - Düş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örüntü"/>
          <p:cNvSpPr/>
          <p:nvPr>
            <p:ph type="pic" sz="half" idx="13"/>
          </p:nvPr>
        </p:nvSpPr>
        <p:spPr>
          <a:xfrm>
            <a:off x="7645400" y="1727200"/>
            <a:ext cx="4673600" cy="6184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Başlık Metni"/>
          <p:cNvSpPr txBox="1"/>
          <p:nvPr>
            <p:ph type="title"/>
          </p:nvPr>
        </p:nvSpPr>
        <p:spPr>
          <a:xfrm>
            <a:off x="304800" y="1778000"/>
            <a:ext cx="7327900" cy="3340100"/>
          </a:xfrm>
          <a:prstGeom prst="rect">
            <a:avLst/>
          </a:prstGeom>
        </p:spPr>
        <p:txBody>
          <a:bodyPr anchor="b"/>
          <a:lstStyle/>
          <a:p>
            <a:pPr/>
            <a:r>
              <a:t>Başlık Metni</a:t>
            </a:r>
          </a:p>
        </p:txBody>
      </p:sp>
      <p:sp>
        <p:nvSpPr>
          <p:cNvPr id="41" name="Gövde Düzeyi Bir…"/>
          <p:cNvSpPr txBox="1"/>
          <p:nvPr>
            <p:ph type="body" sz="quarter" idx="1"/>
          </p:nvPr>
        </p:nvSpPr>
        <p:spPr>
          <a:xfrm>
            <a:off x="304800" y="5168900"/>
            <a:ext cx="7327900" cy="2743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  <a:lvl2pPr marL="0" indent="0" algn="ctr">
              <a:spcBef>
                <a:spcPts val="0"/>
              </a:spcBef>
              <a:buSzTx/>
              <a:buNone/>
              <a:defRPr i="1" sz="3200"/>
            </a:lvl2pPr>
            <a:lvl3pPr marL="0" indent="0" algn="ctr">
              <a:spcBef>
                <a:spcPts val="0"/>
              </a:spcBef>
              <a:buSzTx/>
              <a:buNone/>
              <a:defRPr i="1" sz="3200"/>
            </a:lvl3pPr>
            <a:lvl4pPr marL="0" indent="0" algn="ctr">
              <a:spcBef>
                <a:spcPts val="0"/>
              </a:spcBef>
              <a:buSzTx/>
              <a:buNone/>
              <a:defRPr i="1" sz="3200"/>
            </a:lvl4pPr>
            <a:lvl5pPr marL="0" indent="0" algn="ctr">
              <a:spcBef>
                <a:spcPts val="0"/>
              </a:spcBef>
              <a:buSzTx/>
              <a:buNone/>
              <a:defRPr i="1" sz="3200"/>
            </a:lvl5pPr>
          </a:lstStyle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2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aşlık - Üs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Başlık Metni"/>
          <p:cNvSpPr txBox="1"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Başlık Metni</a:t>
            </a:r>
          </a:p>
        </p:txBody>
      </p:sp>
      <p:sp>
        <p:nvSpPr>
          <p:cNvPr id="50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aşlık ve Maddel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Başlık Metni"/>
          <p:cNvSpPr txBox="1"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Başlık Metni</a:t>
            </a:r>
          </a:p>
        </p:txBody>
      </p:sp>
      <p:sp>
        <p:nvSpPr>
          <p:cNvPr id="58" name="Gövde Düzeyi Bir…"/>
          <p:cNvSpPr txBox="1"/>
          <p:nvPr>
            <p:ph type="body" idx="1"/>
          </p:nvPr>
        </p:nvSpPr>
        <p:spPr>
          <a:xfrm>
            <a:off x="825500" y="2705100"/>
            <a:ext cx="11353800" cy="62230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59" name="Slayt Numarası"/>
          <p:cNvSpPr txBox="1"/>
          <p:nvPr>
            <p:ph type="sldNum" sz="quarter" idx="2"/>
          </p:nvPr>
        </p:nvSpPr>
        <p:spPr>
          <a:xfrm>
            <a:off x="6337299" y="8991600"/>
            <a:ext cx="342901" cy="4064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aşlık, Maddeler ve Fotoğraf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örüntü"/>
          <p:cNvSpPr/>
          <p:nvPr>
            <p:ph type="pic" sz="half" idx="13"/>
          </p:nvPr>
        </p:nvSpPr>
        <p:spPr>
          <a:xfrm>
            <a:off x="7391400" y="2717800"/>
            <a:ext cx="4673600" cy="6184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Başlık Metni"/>
          <p:cNvSpPr txBox="1"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Başlık Metni</a:t>
            </a:r>
          </a:p>
        </p:txBody>
      </p:sp>
      <p:sp>
        <p:nvSpPr>
          <p:cNvPr id="68" name="Gövde Düzeyi Bir…"/>
          <p:cNvSpPr txBox="1"/>
          <p:nvPr>
            <p:ph type="body" sz="half" idx="1"/>
          </p:nvPr>
        </p:nvSpPr>
        <p:spPr>
          <a:xfrm>
            <a:off x="825500" y="2768600"/>
            <a:ext cx="5422900" cy="61849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600"/>
              </a:spcBef>
              <a:buBlip>
                <a:blip r:embed="rId3"/>
              </a:buBlip>
              <a:defRPr sz="3200"/>
            </a:lvl1pPr>
            <a:lvl2pPr marL="812800" indent="-406400">
              <a:spcBef>
                <a:spcPts val="3600"/>
              </a:spcBef>
              <a:buBlip>
                <a:blip r:embed="rId3"/>
              </a:buBlip>
              <a:defRPr sz="3200"/>
            </a:lvl2pPr>
            <a:lvl3pPr marL="1219200" indent="-406400">
              <a:spcBef>
                <a:spcPts val="3600"/>
              </a:spcBef>
              <a:buBlip>
                <a:blip r:embed="rId3"/>
              </a:buBlip>
              <a:defRPr sz="3200"/>
            </a:lvl3pPr>
            <a:lvl4pPr marL="1625600" indent="-406400">
              <a:spcBef>
                <a:spcPts val="3600"/>
              </a:spcBef>
              <a:buBlip>
                <a:blip r:embed="rId3"/>
              </a:buBlip>
              <a:defRPr sz="3200"/>
            </a:lvl4pPr>
            <a:lvl5pPr marL="2032000" indent="-406400">
              <a:spcBef>
                <a:spcPts val="3600"/>
              </a:spcBef>
              <a:buBlip>
                <a:blip r:embed="rId3"/>
              </a:buBlip>
              <a:defRPr sz="3200"/>
            </a:lvl5pPr>
          </a:lstStyle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69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ad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övde Düzeyi Bi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77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ğraf - 3 Yukar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embossed_background.jpeg" descr="embossed_backgroun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647700"/>
            <a:ext cx="11747500" cy="8472197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Görüntü"/>
          <p:cNvSpPr/>
          <p:nvPr>
            <p:ph type="pic" sz="quarter" idx="13"/>
          </p:nvPr>
        </p:nvSpPr>
        <p:spPr>
          <a:xfrm>
            <a:off x="6972300" y="5029200"/>
            <a:ext cx="5080000" cy="381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Görüntü"/>
          <p:cNvSpPr/>
          <p:nvPr>
            <p:ph type="pic" sz="quarter" idx="14"/>
          </p:nvPr>
        </p:nvSpPr>
        <p:spPr>
          <a:xfrm>
            <a:off x="6972300" y="965200"/>
            <a:ext cx="5080000" cy="381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Görüntü"/>
          <p:cNvSpPr/>
          <p:nvPr>
            <p:ph type="pic" sz="half" idx="15"/>
          </p:nvPr>
        </p:nvSpPr>
        <p:spPr>
          <a:xfrm>
            <a:off x="952500" y="1003300"/>
            <a:ext cx="5829300" cy="7810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Metni"/>
          <p:cNvSpPr txBox="1"/>
          <p:nvPr>
            <p:ph type="title"/>
          </p:nvPr>
        </p:nvSpPr>
        <p:spPr>
          <a:xfrm>
            <a:off x="825500" y="3733800"/>
            <a:ext cx="11353800" cy="22733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12700" dir="5400000">
              <a:srgbClr val="FFFFFF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Başlık Metni</a:t>
            </a:r>
          </a:p>
        </p:txBody>
      </p:sp>
      <p:sp>
        <p:nvSpPr>
          <p:cNvPr id="3" name="Slayt Numarası"/>
          <p:cNvSpPr txBox="1"/>
          <p:nvPr>
            <p:ph type="sldNum" sz="quarter" idx="2"/>
          </p:nvPr>
        </p:nvSpPr>
        <p:spPr>
          <a:xfrm>
            <a:off x="6337299" y="8991600"/>
            <a:ext cx="342901" cy="4064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" dist="12700" dir="5400000">
              <a:srgbClr val="FFFFFF">
                <a:alpha val="20000"/>
              </a:srgbClr>
            </a:outerShdw>
          </a:effec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  <p:sp>
        <p:nvSpPr>
          <p:cNvPr id="4" name="Gövde Düzeyi Bir…"/>
          <p:cNvSpPr txBox="1"/>
          <p:nvPr>
            <p:ph type="body" idx="1"/>
          </p:nvPr>
        </p:nvSpPr>
        <p:spPr>
          <a:xfrm>
            <a:off x="825500" y="825500"/>
            <a:ext cx="11353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ln>
            <a:noFill/>
          </a:ln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1pPr>
      <a:lvl2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ln>
            <a:noFill/>
          </a:ln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2pPr>
      <a:lvl3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ln>
            <a:noFill/>
          </a:ln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3pPr>
      <a:lvl4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ln>
            <a:noFill/>
          </a:ln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4pPr>
      <a:lvl5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ln>
            <a:noFill/>
          </a:ln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5pPr>
      <a:lvl6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ln>
            <a:noFill/>
          </a:ln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6pPr>
      <a:lvl7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ln>
            <a:noFill/>
          </a:ln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7pPr>
      <a:lvl8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ln>
            <a:noFill/>
          </a:ln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8pPr>
      <a:lvl9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ln>
            <a:noFill/>
          </a:ln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9pPr>
    </p:titleStyle>
    <p:bodyStyle>
      <a:lvl1pPr marL="4318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1pPr>
      <a:lvl2pPr marL="8636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2pPr>
      <a:lvl3pPr marL="12954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3pPr>
      <a:lvl4pPr marL="17272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4pPr>
      <a:lvl5pPr marL="21590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5pPr>
      <a:lvl6pPr marL="25908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6pPr>
      <a:lvl7pPr marL="30226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7pPr>
      <a:lvl8pPr marL="34544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8pPr>
      <a:lvl9pPr marL="38862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7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8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9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10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11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12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14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15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16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0.jpeg"/><Relationship Id="rId4" Type="http://schemas.openxmlformats.org/officeDocument/2006/relationships/image" Target="../media/image21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22.jpeg"/><Relationship Id="rId4" Type="http://schemas.openxmlformats.org/officeDocument/2006/relationships/image" Target="../media/image23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2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5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6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7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açık kalp cerrahisinde kan koruma stratejileri"/>
          <p:cNvSpPr txBox="1"/>
          <p:nvPr>
            <p:ph type="ctrTitle"/>
          </p:nvPr>
        </p:nvSpPr>
        <p:spPr>
          <a:xfrm>
            <a:off x="825500" y="3060700"/>
            <a:ext cx="11353800" cy="2273300"/>
          </a:xfrm>
          <a:prstGeom prst="rect">
            <a:avLst/>
          </a:prstGeom>
        </p:spPr>
        <p:txBody>
          <a:bodyPr/>
          <a:lstStyle>
            <a:lvl1pPr defTabSz="525779">
              <a:defRPr spc="288" sz="5760">
                <a:effectLst>
                  <a:outerShdw sx="100000" sy="100000" kx="0" ky="0" algn="b" rotWithShape="0" blurRad="22860" dist="11430" dir="16200000">
                    <a:srgbClr val="3A3A3A">
                      <a:alpha val="35000"/>
                    </a:srgbClr>
                  </a:outerShdw>
                </a:effectLst>
              </a:defRPr>
            </a:lvl1pPr>
          </a:lstStyle>
          <a:p>
            <a:pPr/>
            <a:r>
              <a:t>açık kalp cerrahisinde kan koruma stratejileri</a:t>
            </a:r>
          </a:p>
        </p:txBody>
      </p:sp>
      <p:sp>
        <p:nvSpPr>
          <p:cNvPr id="122" name="Dr.Öğrt.Üyesi Şahin ŞAHİNALP…"/>
          <p:cNvSpPr txBox="1"/>
          <p:nvPr>
            <p:ph type="subTitle" sz="quarter" idx="1"/>
          </p:nvPr>
        </p:nvSpPr>
        <p:spPr>
          <a:xfrm>
            <a:off x="825500" y="6424810"/>
            <a:ext cx="11353800" cy="945655"/>
          </a:xfrm>
          <a:prstGeom prst="rect">
            <a:avLst/>
          </a:prstGeom>
        </p:spPr>
        <p:txBody>
          <a:bodyPr/>
          <a:lstStyle/>
          <a:p>
            <a:pPr defTabSz="467359">
              <a:defRPr sz="2560">
                <a:effectLst>
                  <a:outerShdw sx="100000" sy="100000" kx="0" ky="0" algn="b" rotWithShape="0" blurRad="20320" dist="1016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Dr.Öğrt.Üyesi Şahin ŞAHİNALP</a:t>
            </a:r>
          </a:p>
          <a:p>
            <a:pPr defTabSz="467359">
              <a:defRPr sz="2560">
                <a:effectLst>
                  <a:outerShdw sx="100000" sy="100000" kx="0" ky="0" algn="b" rotWithShape="0" blurRad="20320" dist="1016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YYU KVC Anabilim Dalı</a:t>
            </a:r>
          </a:p>
        </p:txBody>
      </p:sp>
      <p:sp>
        <p:nvSpPr>
          <p:cNvPr id="123" name="Slayt Numarası"/>
          <p:cNvSpPr txBox="1"/>
          <p:nvPr>
            <p:ph type="sldNum" sz="quarter" idx="2"/>
          </p:nvPr>
        </p:nvSpPr>
        <p:spPr>
          <a:xfrm>
            <a:off x="6394449" y="89916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re-Operatif Dön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b="1" cap="none" spc="0" sz="430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/>
            <a:r>
              <a:t>Pre-Operatif Dönem</a:t>
            </a:r>
          </a:p>
        </p:txBody>
      </p:sp>
      <p:sp>
        <p:nvSpPr>
          <p:cNvPr id="156" name="Kullanılan Antikoagülan / Antiagregan İlaçların düzenlenmesi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Kullanılan Antikoagülan / Antiagregan İlaçların düzenlenmesi</a:t>
            </a:r>
          </a:p>
        </p:txBody>
      </p:sp>
      <p:sp>
        <p:nvSpPr>
          <p:cNvPr id="157" name="Slayt Numarası"/>
          <p:cNvSpPr txBox="1"/>
          <p:nvPr>
            <p:ph type="sldNum" sz="quarter" idx="2"/>
          </p:nvPr>
        </p:nvSpPr>
        <p:spPr>
          <a:xfrm>
            <a:off x="6337299" y="89916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Asetilsalisilik Asit (ASA)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1pPr>
              <a:buBlip>
                <a:blip r:embed="rId2"/>
              </a:buBlip>
              <a:defRPr>
                <a:solidFill>
                  <a:srgbClr val="FF5C3F"/>
                </a:solidFill>
              </a:defRPr>
            </a:lvl1pPr>
          </a:lstStyle>
          <a:p>
            <a:pPr/>
            <a:r>
              <a:t>Asetilsalisilik Asit (ASA)</a:t>
            </a:r>
          </a:p>
        </p:txBody>
      </p:sp>
      <p:pic>
        <p:nvPicPr>
          <p:cNvPr id="160" name="2.jpg" descr="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5735" y="3779194"/>
            <a:ext cx="7406348" cy="3911804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CABG öncesi devam edilebilir!"/>
          <p:cNvSpPr txBox="1"/>
          <p:nvPr/>
        </p:nvSpPr>
        <p:spPr>
          <a:xfrm>
            <a:off x="2037853" y="2247900"/>
            <a:ext cx="5576293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CABG öncesi devam edilebilir!</a:t>
            </a:r>
          </a:p>
        </p:txBody>
      </p:sp>
      <p:sp>
        <p:nvSpPr>
          <p:cNvPr id="162" name="Slayt Numarası"/>
          <p:cNvSpPr txBox="1"/>
          <p:nvPr>
            <p:ph type="sldNum" sz="quarter" idx="2"/>
          </p:nvPr>
        </p:nvSpPr>
        <p:spPr>
          <a:xfrm>
            <a:off x="6343550" y="8991600"/>
            <a:ext cx="330399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Dual Antiplateletle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1pPr>
              <a:buBlip>
                <a:blip r:embed="rId2"/>
              </a:buBlip>
              <a:defRPr>
                <a:solidFill>
                  <a:srgbClr val="FF5C3F"/>
                </a:solidFill>
              </a:defRPr>
            </a:lvl1pPr>
          </a:lstStyle>
          <a:p>
            <a:pPr/>
            <a:r>
              <a:t>Dual Antiplateletler</a:t>
            </a:r>
          </a:p>
        </p:txBody>
      </p:sp>
      <p:sp>
        <p:nvSpPr>
          <p:cNvPr id="165" name="Preoperatif dönemde uygun sürede kesilmeli!…"/>
          <p:cNvSpPr txBox="1"/>
          <p:nvPr/>
        </p:nvSpPr>
        <p:spPr>
          <a:xfrm>
            <a:off x="1390947" y="2002789"/>
            <a:ext cx="8368706" cy="2204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Preoperatif dönemde uygun sürede kesilmeli!</a:t>
            </a:r>
          </a:p>
          <a:p>
            <a:pPr/>
            <a:r>
              <a:t>-Prasugrel 7 gün</a:t>
            </a:r>
          </a:p>
          <a:p>
            <a:pPr/>
            <a:r>
              <a:t>-Klopidogrel 5 gün</a:t>
            </a:r>
          </a:p>
          <a:p>
            <a:pPr/>
            <a:r>
              <a:t>-Tikagrelor 3 gün</a:t>
            </a:r>
          </a:p>
        </p:txBody>
      </p:sp>
      <p:pic>
        <p:nvPicPr>
          <p:cNvPr id="166" name="3.jpg" descr="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82414" y="5137150"/>
            <a:ext cx="6598086" cy="2483549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Oral Antikoagülanla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1pPr>
              <a:buBlip>
                <a:blip r:embed="rId2"/>
              </a:buBlip>
              <a:defRPr>
                <a:solidFill>
                  <a:srgbClr val="FF5C3F"/>
                </a:solidFill>
              </a:defRPr>
            </a:lvl1pPr>
          </a:lstStyle>
          <a:p>
            <a:pPr/>
            <a:r>
              <a:t>Oral Antikoagülanlar </a:t>
            </a:r>
          </a:p>
        </p:txBody>
      </p:sp>
      <p:pic>
        <p:nvPicPr>
          <p:cNvPr id="170" name="4.jpg" descr="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52750" y="3683000"/>
            <a:ext cx="5499100" cy="5016177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Warfarin kesildikten sonra INR &lt; 1.5 olmalı…"/>
          <p:cNvSpPr txBox="1"/>
          <p:nvPr/>
        </p:nvSpPr>
        <p:spPr>
          <a:xfrm>
            <a:off x="1657548" y="2202179"/>
            <a:ext cx="8089504" cy="110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Warfarin kesildikten sonra INR &lt; 1.5 olmalı</a:t>
            </a:r>
          </a:p>
          <a:p>
            <a:pPr/>
            <a:r>
              <a:t>DOAK’lar en az 48 saat önceden kesilmeli !!!</a:t>
            </a:r>
          </a:p>
        </p:txBody>
      </p:sp>
      <p:sp>
        <p:nvSpPr>
          <p:cNvPr id="172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reoperatif Aneminin Düzeltilmesi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1pPr>
              <a:buBlip>
                <a:blip r:embed="rId2"/>
              </a:buBlip>
              <a:defRPr>
                <a:solidFill>
                  <a:srgbClr val="FF5C3F"/>
                </a:solidFill>
              </a:defRPr>
            </a:lvl1pPr>
          </a:lstStyle>
          <a:p>
            <a:pPr/>
            <a:r>
              <a:t>Preoperatif Aneminin Düzeltilmesi</a:t>
            </a:r>
          </a:p>
        </p:txBody>
      </p:sp>
      <p:pic>
        <p:nvPicPr>
          <p:cNvPr id="175" name="5.jpg" descr="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84550" y="2847346"/>
            <a:ext cx="5035550" cy="5786108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-Oral / IV Demir kullanımı…"/>
          <p:cNvSpPr txBox="1"/>
          <p:nvPr/>
        </p:nvSpPr>
        <p:spPr>
          <a:xfrm>
            <a:off x="3209925" y="1795779"/>
            <a:ext cx="5035551" cy="110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-Oral / IV Demir kullanımı</a:t>
            </a:r>
          </a:p>
          <a:p>
            <a:pPr/>
            <a:r>
              <a:t>-Eritropoetin Kullanımı</a:t>
            </a:r>
          </a:p>
        </p:txBody>
      </p:sp>
      <p:sp>
        <p:nvSpPr>
          <p:cNvPr id="177" name="-Preoperatif Transfüzyondan Kaçınılmalı"/>
          <p:cNvSpPr txBox="1"/>
          <p:nvPr/>
        </p:nvSpPr>
        <p:spPr>
          <a:xfrm>
            <a:off x="1789509" y="8686800"/>
            <a:ext cx="7469982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-Preoperatif Transfüzyondan Kaçınılmalı</a:t>
            </a:r>
          </a:p>
        </p:txBody>
      </p:sp>
      <p:sp>
        <p:nvSpPr>
          <p:cNvPr id="178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İntraoperatif Dön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b="1" cap="none" spc="0" sz="430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/>
            <a:r>
              <a:t>İntraoperatif Dönem</a:t>
            </a:r>
          </a:p>
        </p:txBody>
      </p:sp>
      <p:sp>
        <p:nvSpPr>
          <p:cNvPr id="181" name="Cerrahi Tekni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Cerrahi Teknik</a:t>
            </a:r>
          </a:p>
          <a:p>
            <a:pPr>
              <a:buBlip>
                <a:blip r:embed="rId2"/>
              </a:buBlip>
            </a:pPr>
            <a:r>
              <a:t>Kardiyopulmoner Bypass</a:t>
            </a:r>
          </a:p>
          <a:p>
            <a:pPr>
              <a:buBlip>
                <a:blip r:embed="rId2"/>
              </a:buBlip>
            </a:pPr>
            <a:r>
              <a:t>İntraoperatif Antikoagülasyon</a:t>
            </a:r>
          </a:p>
          <a:p>
            <a:pPr>
              <a:buBlip>
                <a:blip r:embed="rId2"/>
              </a:buBlip>
            </a:pPr>
            <a:r>
              <a:t>İntravasküler Volüm</a:t>
            </a:r>
          </a:p>
          <a:p>
            <a:pPr>
              <a:buBlip>
                <a:blip r:embed="rId2"/>
              </a:buBlip>
            </a:pPr>
            <a:r>
              <a:t>Koagülasyon ve Transfüzyon</a:t>
            </a:r>
          </a:p>
        </p:txBody>
      </p:sp>
      <p:sp>
        <p:nvSpPr>
          <p:cNvPr id="182" name="Slayt Numarası"/>
          <p:cNvSpPr txBox="1"/>
          <p:nvPr>
            <p:ph type="sldNum" sz="quarter" idx="2"/>
          </p:nvPr>
        </p:nvSpPr>
        <p:spPr>
          <a:xfrm>
            <a:off x="6337299" y="89916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errahi Teknik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1pPr>
              <a:buBlip>
                <a:blip r:embed="rId2"/>
              </a:buBlip>
              <a:defRPr>
                <a:solidFill>
                  <a:srgbClr val="FF5C3F"/>
                </a:solidFill>
              </a:defRPr>
            </a:lvl1pPr>
          </a:lstStyle>
          <a:p>
            <a:pPr/>
            <a:r>
              <a:t>Cerrahi Teknik</a:t>
            </a:r>
          </a:p>
        </p:txBody>
      </p:sp>
      <p:sp>
        <p:nvSpPr>
          <p:cNvPr id="185" name="Kanama Kontrolü ameliyatın başlangıcından bitişine…"/>
          <p:cNvSpPr txBox="1"/>
          <p:nvPr/>
        </p:nvSpPr>
        <p:spPr>
          <a:xfrm>
            <a:off x="1667569" y="2887979"/>
            <a:ext cx="9669662" cy="110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/>
            <a:r>
              <a:t>Kanama Kontrolü ameliyatın başlangıcından bitişine</a:t>
            </a:r>
          </a:p>
          <a:p>
            <a:pPr/>
            <a:r>
              <a:t>kadar tüm basamaklarda yeterince uygulanmalıdır!!!</a:t>
            </a:r>
          </a:p>
        </p:txBody>
      </p:sp>
      <p:sp>
        <p:nvSpPr>
          <p:cNvPr id="186" name="Slayt Numarası"/>
          <p:cNvSpPr txBox="1"/>
          <p:nvPr>
            <p:ph type="sldNum" sz="quarter" idx="2"/>
          </p:nvPr>
        </p:nvSpPr>
        <p:spPr>
          <a:xfrm>
            <a:off x="6337299" y="89916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errahi Teknik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1pPr>
              <a:buBlip>
                <a:blip r:embed="rId2"/>
              </a:buBlip>
              <a:defRPr>
                <a:solidFill>
                  <a:srgbClr val="FF5C3F"/>
                </a:solidFill>
              </a:defRPr>
            </a:lvl1pPr>
          </a:lstStyle>
          <a:p>
            <a:pPr/>
            <a:r>
              <a:t>Cerrahi Teknik</a:t>
            </a:r>
          </a:p>
        </p:txBody>
      </p:sp>
      <p:sp>
        <p:nvSpPr>
          <p:cNvPr id="189" name="1-Off Pump Cerrahi…"/>
          <p:cNvSpPr txBox="1"/>
          <p:nvPr/>
        </p:nvSpPr>
        <p:spPr>
          <a:xfrm>
            <a:off x="1699815" y="6233159"/>
            <a:ext cx="8131970" cy="1656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1-Off Pump Cerrahi</a:t>
            </a:r>
          </a:p>
          <a:p>
            <a:pPr/>
            <a:r>
              <a:t>2-Minimal İnvaziv Ekstrakorporeal Dolaşım</a:t>
            </a:r>
          </a:p>
          <a:p>
            <a:pPr/>
            <a:r>
              <a:t>3-Minimal İnvaziv Cerrahi</a:t>
            </a:r>
          </a:p>
        </p:txBody>
      </p:sp>
      <p:pic>
        <p:nvPicPr>
          <p:cNvPr id="190" name="6.jpg" descr="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8663" y="2016521"/>
            <a:ext cx="6833335" cy="4027469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layt Numarası"/>
          <p:cNvSpPr txBox="1"/>
          <p:nvPr>
            <p:ph type="sldNum" sz="quarter" idx="2"/>
          </p:nvPr>
        </p:nvSpPr>
        <p:spPr>
          <a:xfrm>
            <a:off x="6337299" y="89916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Kardiyopulmoner Bypas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1pPr>
              <a:buBlip>
                <a:blip r:embed="rId2"/>
              </a:buBlip>
              <a:defRPr>
                <a:solidFill>
                  <a:srgbClr val="FF5C3F"/>
                </a:solidFill>
              </a:defRPr>
            </a:lvl1pPr>
          </a:lstStyle>
          <a:p>
            <a:pPr/>
            <a:r>
              <a:t>Kardiyopulmoner Bypass</a:t>
            </a:r>
          </a:p>
        </p:txBody>
      </p:sp>
      <p:sp>
        <p:nvSpPr>
          <p:cNvPr id="194" name="1-Hemodilüsyondan Kaçınma…"/>
          <p:cNvSpPr txBox="1"/>
          <p:nvPr/>
        </p:nvSpPr>
        <p:spPr>
          <a:xfrm>
            <a:off x="1270694" y="5295899"/>
            <a:ext cx="7415412" cy="3302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1-Hemodilüsyondan Kaçınma</a:t>
            </a:r>
          </a:p>
          <a:p>
            <a:pPr/>
            <a:r>
              <a:t>2-Kapalı Devrelerin Tercihi</a:t>
            </a:r>
          </a:p>
          <a:p>
            <a:pPr/>
            <a:r>
              <a:t>3-Kaplı Devrelerin Tercihi</a:t>
            </a:r>
          </a:p>
          <a:p>
            <a:pPr/>
            <a:r>
              <a:t>4-Rutin Cell-Saver Kullanımı</a:t>
            </a:r>
          </a:p>
          <a:p>
            <a:pPr/>
            <a:r>
              <a:t>5-Ultrafiltrasyon</a:t>
            </a:r>
          </a:p>
          <a:p>
            <a:pPr/>
            <a:r>
              <a:t>6-Normotermi ve normal pH sağlanması</a:t>
            </a:r>
          </a:p>
        </p:txBody>
      </p:sp>
      <p:pic>
        <p:nvPicPr>
          <p:cNvPr id="195" name="7.jpg" descr="7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28000" y="882650"/>
            <a:ext cx="3454400" cy="5829300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  <p:pic>
        <p:nvPicPr>
          <p:cNvPr id="199" name="30.jpg" descr="3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5151" y="1685114"/>
            <a:ext cx="9014498" cy="73572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“Çıkar çatışmam yoktur”"/>
          <p:cNvSpPr txBox="1"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“Çıkar çatışmam yoktur”</a:t>
            </a:r>
          </a:p>
        </p:txBody>
      </p:sp>
      <p:sp>
        <p:nvSpPr>
          <p:cNvPr id="126" name="Slayt Numarası"/>
          <p:cNvSpPr txBox="1"/>
          <p:nvPr>
            <p:ph type="sldNum" sz="quarter" idx="2"/>
          </p:nvPr>
        </p:nvSpPr>
        <p:spPr>
          <a:xfrm>
            <a:off x="6394449" y="89916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Ekstrakorporeal Sistem Modifikasyonları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cap="none" i="1" spc="0" sz="430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/>
            <a:r>
              <a:t>Ekstrakorporeal Sistem Modifikasyonları</a:t>
            </a:r>
          </a:p>
        </p:txBody>
      </p:sp>
      <p:sp>
        <p:nvSpPr>
          <p:cNvPr id="202" name="Tubing hatların kısa tutulması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Tubing hatların kısa tutulması</a:t>
            </a:r>
          </a:p>
          <a:p>
            <a:pPr>
              <a:buBlip>
                <a:blip r:embed="rId2"/>
              </a:buBlip>
            </a:pPr>
            <a:r>
              <a:t>Isıtıcısı içinde yer alan daha küçük oksijenatörlerin tercihi</a:t>
            </a:r>
          </a:p>
          <a:p>
            <a:pPr>
              <a:buBlip>
                <a:blip r:embed="rId2"/>
              </a:buBlip>
            </a:pPr>
            <a:r>
              <a:t>Roller pompa yerine sentrifugal pompa</a:t>
            </a:r>
          </a:p>
          <a:p>
            <a:pPr>
              <a:buBlip>
                <a:blip r:embed="rId2"/>
              </a:buBlip>
            </a:pPr>
            <a:r>
              <a:t>Venöz kan akımı kontrolü için vakum desteği</a:t>
            </a:r>
          </a:p>
        </p:txBody>
      </p:sp>
      <p:sp>
        <p:nvSpPr>
          <p:cNvPr id="203" name="Slayt Numarası"/>
          <p:cNvSpPr txBox="1"/>
          <p:nvPr>
            <p:ph type="sldNum" sz="quarter" idx="2"/>
          </p:nvPr>
        </p:nvSpPr>
        <p:spPr>
          <a:xfrm>
            <a:off x="6337299" y="89916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Retrograd otolog Prim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cap="none" i="1" spc="0" sz="430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/>
            <a:r>
              <a:t>Retrograd otolog Priming</a:t>
            </a:r>
          </a:p>
        </p:txBody>
      </p:sp>
      <p:sp>
        <p:nvSpPr>
          <p:cNvPr id="206" name="ECS’deki kristaloid prime’ın hasta kanı ile değişimidir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ECS’deki kristaloid prime’ın hasta kanı ile değişimidir.</a:t>
            </a:r>
          </a:p>
          <a:p>
            <a:pPr>
              <a:buBlip>
                <a:blip r:embed="rId2"/>
              </a:buBlip>
            </a:pPr>
            <a:r>
              <a:t>Hemodilüsyondan korunmak amaçlıdır.</a:t>
            </a:r>
          </a:p>
          <a:p>
            <a:pPr>
              <a:buBlip>
                <a:blip r:embed="rId2"/>
              </a:buBlip>
            </a:pPr>
            <a:r>
              <a:t>Ancak hastada rolüm azaltıcı olduğundan MAP’da azalmaya dikkat!</a:t>
            </a:r>
          </a:p>
        </p:txBody>
      </p:sp>
      <p:sp>
        <p:nvSpPr>
          <p:cNvPr id="207" name="Slayt Numarası"/>
          <p:cNvSpPr txBox="1"/>
          <p:nvPr>
            <p:ph type="sldNum" sz="quarter" idx="2"/>
          </p:nvPr>
        </p:nvSpPr>
        <p:spPr>
          <a:xfrm>
            <a:off x="6337299" y="89916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ell-Salv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cap="none" i="1" spc="0" sz="430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/>
            <a:r>
              <a:t>Cell-Salvage</a:t>
            </a:r>
          </a:p>
        </p:txBody>
      </p:sp>
      <p:sp>
        <p:nvSpPr>
          <p:cNvPr id="210" name="Postoperatif Hct seviyelerini artırır ve Transfüzyon gereksinimini azaltır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Postoperatif Hct seviyelerini artırır ve Transfüzyon gereksinimini azaltır.</a:t>
            </a:r>
          </a:p>
          <a:p>
            <a:pPr>
              <a:buBlip>
                <a:blip r:embed="rId2"/>
              </a:buBlip>
            </a:pPr>
            <a:r>
              <a:t>Lökosit, yağ partikülleri ve heparini ortamdan uzaklaştırır.</a:t>
            </a:r>
          </a:p>
          <a:p>
            <a:pPr>
              <a:buBlip>
                <a:blip r:embed="rId2"/>
              </a:buBlip>
            </a:pPr>
            <a:r>
              <a:t>Beraberinde trombosit, plazma proteinleri ve koagülasyon faktörlerini de ortamdan uzaklaştırır.</a:t>
            </a:r>
          </a:p>
        </p:txBody>
      </p:sp>
      <p:sp>
        <p:nvSpPr>
          <p:cNvPr id="211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İntraoperatif Antikoagülasy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1pPr>
              <a:buBlip>
                <a:blip r:embed="rId2"/>
              </a:buBlip>
              <a:defRPr>
                <a:solidFill>
                  <a:srgbClr val="FF5C3F"/>
                </a:solidFill>
              </a:defRPr>
            </a:lvl1pPr>
          </a:lstStyle>
          <a:p>
            <a:pPr/>
            <a:r>
              <a:t>İntraoperatif Antikoagülasyon</a:t>
            </a:r>
          </a:p>
        </p:txBody>
      </p:sp>
      <p:pic>
        <p:nvPicPr>
          <p:cNvPr id="214" name="8.jpg" descr="8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82383" y="1574800"/>
            <a:ext cx="6530512" cy="4402592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1-Heparin dozunun ACT değerine göre bireyselleştirilmesi…"/>
          <p:cNvSpPr txBox="1"/>
          <p:nvPr/>
        </p:nvSpPr>
        <p:spPr>
          <a:xfrm>
            <a:off x="643334" y="6374129"/>
            <a:ext cx="10625932" cy="110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1-Heparin dozunun ACT değerine göre bireyselleştirilmesi</a:t>
            </a:r>
          </a:p>
          <a:p>
            <a:pPr/>
            <a:r>
              <a:t>2-Heparin düzeyine göre protamin doz ayarlaması</a:t>
            </a:r>
          </a:p>
        </p:txBody>
      </p:sp>
      <p:sp>
        <p:nvSpPr>
          <p:cNvPr id="216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İntravasküler Volüm"/>
          <p:cNvSpPr txBox="1"/>
          <p:nvPr>
            <p:ph type="body" idx="1"/>
          </p:nvPr>
        </p:nvSpPr>
        <p:spPr>
          <a:xfrm>
            <a:off x="1104900" y="825500"/>
            <a:ext cx="11353800" cy="8102600"/>
          </a:xfrm>
          <a:prstGeom prst="rect">
            <a:avLst/>
          </a:prstGeom>
        </p:spPr>
        <p:txBody>
          <a:bodyPr anchor="t"/>
          <a:lstStyle>
            <a:lvl1pPr>
              <a:buBlip>
                <a:blip r:embed="rId2"/>
              </a:buBlip>
              <a:defRPr>
                <a:solidFill>
                  <a:srgbClr val="FF5C3F"/>
                </a:solidFill>
              </a:defRPr>
            </a:lvl1pPr>
          </a:lstStyle>
          <a:p>
            <a:pPr/>
            <a:r>
              <a:t>İntravasküler Volüm</a:t>
            </a:r>
          </a:p>
        </p:txBody>
      </p:sp>
      <p:pic>
        <p:nvPicPr>
          <p:cNvPr id="219" name="9.jpg" descr="9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1561" y="603250"/>
            <a:ext cx="3538990" cy="4302042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1- Hedefe yönelik hemodinamik tedavi kanamayı azaltmaz…"/>
          <p:cNvSpPr txBox="1"/>
          <p:nvPr/>
        </p:nvSpPr>
        <p:spPr>
          <a:xfrm>
            <a:off x="1173063" y="5227320"/>
            <a:ext cx="10658674" cy="2753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1- Hedefe yönelik hemodinamik tedavi kanamayı azaltmaz</a:t>
            </a:r>
          </a:p>
          <a:p>
            <a:pPr/>
            <a:r>
              <a:t>2- Düşük molekül ağırlıklı kolloidleri kullanma</a:t>
            </a:r>
          </a:p>
          <a:p>
            <a:pPr/>
            <a:r>
              <a:t>3-Hemodilüsyonu sınırla</a:t>
            </a:r>
          </a:p>
          <a:p>
            <a:pPr/>
            <a:r>
              <a:t>4-Preoperatif otolog kan donasyonu faydalı</a:t>
            </a:r>
          </a:p>
          <a:p>
            <a:pPr/>
            <a:r>
              <a:t>5-Akut normovolemik hemodilüsyon düşünülmeli</a:t>
            </a:r>
          </a:p>
        </p:txBody>
      </p:sp>
      <p:sp>
        <p:nvSpPr>
          <p:cNvPr id="221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Koagülasyon ve Transfüzy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1pPr>
              <a:buBlip>
                <a:blip r:embed="rId2"/>
              </a:buBlip>
              <a:defRPr>
                <a:solidFill>
                  <a:srgbClr val="FF5C3F"/>
                </a:solidFill>
              </a:defRPr>
            </a:lvl1pPr>
          </a:lstStyle>
          <a:p>
            <a:pPr/>
            <a:r>
              <a:t>Koagülasyon ve Transfüzyon</a:t>
            </a:r>
          </a:p>
        </p:txBody>
      </p:sp>
      <p:sp>
        <p:nvSpPr>
          <p:cNvPr id="224" name="1-Antifibrinolitikler; Transeksamik Asit, Aprotinin, EACA"/>
          <p:cNvSpPr txBox="1"/>
          <p:nvPr/>
        </p:nvSpPr>
        <p:spPr>
          <a:xfrm>
            <a:off x="1256109" y="5613400"/>
            <a:ext cx="10492582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i="1" u="sng"/>
              <a:t>1-Antifibrinolitikler;</a:t>
            </a:r>
            <a:r>
              <a:t> Transeksamik Asit, Aprotinin, EACA</a:t>
            </a:r>
          </a:p>
        </p:txBody>
      </p:sp>
      <p:pic>
        <p:nvPicPr>
          <p:cNvPr id="225" name="10.jpg" descr="1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28949" y="1972822"/>
            <a:ext cx="5799288" cy="270915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2-Taze Donmuş Plazma; Profilaktik Kullanılmamalı"/>
          <p:cNvSpPr txBox="1"/>
          <p:nvPr/>
        </p:nvSpPr>
        <p:spPr>
          <a:xfrm>
            <a:off x="1436191" y="923925"/>
            <a:ext cx="9483527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/>
            <a:r>
              <a:rPr i="1" u="sng"/>
              <a:t>2-</a:t>
            </a:r>
            <a:r>
              <a:rPr i="1" u="sng">
                <a:solidFill>
                  <a:srgbClr val="515151"/>
                </a:solidFill>
              </a:rPr>
              <a:t>Taze Donmuş Plazma;</a:t>
            </a:r>
            <a:r>
              <a:t> Profilaktik Kullanılmamalı</a:t>
            </a:r>
          </a:p>
        </p:txBody>
      </p:sp>
      <p:pic>
        <p:nvPicPr>
          <p:cNvPr id="229" name="11.jpg" descr="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5350" y="2034451"/>
            <a:ext cx="5380236" cy="1508849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3-Fibrinojen ve Desmopressin; Profilaktik Kullanılmamalı"/>
          <p:cNvSpPr txBox="1"/>
          <p:nvPr/>
        </p:nvSpPr>
        <p:spPr>
          <a:xfrm>
            <a:off x="1194097" y="4356100"/>
            <a:ext cx="10616606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i="1" u="sng"/>
              <a:t>3-Fibrinojen ve Desmopressin;</a:t>
            </a:r>
            <a:r>
              <a:t> Profilaktik Kullanılmamalı</a:t>
            </a:r>
          </a:p>
        </p:txBody>
      </p:sp>
      <p:pic>
        <p:nvPicPr>
          <p:cNvPr id="231" name="12.jpg" descr="1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24200" y="5480050"/>
            <a:ext cx="6756400" cy="698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13.jpg" descr="1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24199" y="6946900"/>
            <a:ext cx="6756401" cy="1104412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Eritrosit Transfüzyon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cap="none" i="1" spc="0" sz="430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/>
            <a:r>
              <a:t>Eritrosit Transfüzyonu</a:t>
            </a:r>
          </a:p>
        </p:txBody>
      </p:sp>
      <p:sp>
        <p:nvSpPr>
          <p:cNvPr id="236" name="Hasta-Kan Yönetimi benimsenmeli…"/>
          <p:cNvSpPr txBox="1"/>
          <p:nvPr>
            <p:ph type="body" idx="1"/>
          </p:nvPr>
        </p:nvSpPr>
        <p:spPr>
          <a:xfrm>
            <a:off x="1676400" y="1041400"/>
            <a:ext cx="11353800" cy="6223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Hasta-Kan Yönetimi benimsenmeli</a:t>
            </a:r>
          </a:p>
          <a:p>
            <a:pPr>
              <a:buBlip>
                <a:blip r:embed="rId2"/>
              </a:buBlip>
            </a:pPr>
          </a:p>
          <a:p>
            <a:pPr>
              <a:buBlip>
                <a:blip r:embed="rId2"/>
              </a:buBlip>
            </a:pPr>
            <a:r>
              <a:t>Bireyselleştir / Eşik Değere Takılma</a:t>
            </a:r>
          </a:p>
        </p:txBody>
      </p:sp>
      <p:pic>
        <p:nvPicPr>
          <p:cNvPr id="237" name="14.jpg" descr="1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38450" y="3362325"/>
            <a:ext cx="6731000" cy="83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15.jpg" descr="15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44800" y="6102350"/>
            <a:ext cx="6718300" cy="1079500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layt Numarası"/>
          <p:cNvSpPr txBox="1"/>
          <p:nvPr>
            <p:ph type="sldNum" sz="quarter" idx="2"/>
          </p:nvPr>
        </p:nvSpPr>
        <p:spPr>
          <a:xfrm>
            <a:off x="6337299" y="89916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Eritrosit Süspansiyonun yaşı önemsiz!…"/>
          <p:cNvSpPr txBox="1"/>
          <p:nvPr>
            <p:ph type="body" idx="1"/>
          </p:nvPr>
        </p:nvSpPr>
        <p:spPr>
          <a:xfrm>
            <a:off x="825500" y="-647700"/>
            <a:ext cx="11353800" cy="81026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Eritrosit Süspansiyonun yaşı önemsiz!</a:t>
            </a:r>
          </a:p>
          <a:p>
            <a:pPr>
              <a:buBlip>
                <a:blip r:embed="rId2"/>
              </a:buBlip>
            </a:pPr>
          </a:p>
          <a:p>
            <a:pPr>
              <a:buBlip>
                <a:blip r:embed="rId2"/>
              </a:buBlip>
            </a:pPr>
            <a:r>
              <a:t>CPB’da Htc %21-24 yeterli</a:t>
            </a:r>
          </a:p>
        </p:txBody>
      </p:sp>
      <p:pic>
        <p:nvPicPr>
          <p:cNvPr id="242" name="16.jpg" descr="1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50170" y="2696831"/>
            <a:ext cx="6769101" cy="13767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17.jpg" descr="17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31700" y="5391149"/>
            <a:ext cx="7206041" cy="824708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Slayt Numarası"/>
          <p:cNvSpPr txBox="1"/>
          <p:nvPr>
            <p:ph type="sldNum" sz="quarter" idx="2"/>
          </p:nvPr>
        </p:nvSpPr>
        <p:spPr>
          <a:xfrm>
            <a:off x="6337299" y="89916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Lökosit Filtrelerinin kullanımı enfeksiyon bulaşını azaltacaktır."/>
          <p:cNvSpPr txBox="1"/>
          <p:nvPr>
            <p:ph type="body" idx="1"/>
          </p:nvPr>
        </p:nvSpPr>
        <p:spPr>
          <a:xfrm>
            <a:off x="965200" y="-1308100"/>
            <a:ext cx="11353800" cy="81026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Lökosit Filtrelerinin kullanımı enfeksiyon bulaşını azaltacaktır.</a:t>
            </a:r>
          </a:p>
        </p:txBody>
      </p:sp>
      <p:pic>
        <p:nvPicPr>
          <p:cNvPr id="247" name="18.jpg" descr="18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0" y="4552950"/>
            <a:ext cx="8146992" cy="1248581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uNum plAN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SuNum plANI</a:t>
            </a:r>
          </a:p>
        </p:txBody>
      </p:sp>
      <p:sp>
        <p:nvSpPr>
          <p:cNvPr id="129" name="Neden Kan Korum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Neden Kan Koruma</a:t>
            </a:r>
          </a:p>
          <a:p>
            <a:pPr>
              <a:buBlip>
                <a:blip r:embed="rId2"/>
              </a:buBlip>
            </a:pPr>
            <a:r>
              <a:t>Kimler Risk Altında</a:t>
            </a:r>
          </a:p>
          <a:p>
            <a:pPr>
              <a:buBlip>
                <a:blip r:embed="rId2"/>
              </a:buBlip>
            </a:pPr>
            <a:r>
              <a:t>Çözüm Nerede</a:t>
            </a:r>
          </a:p>
          <a:p>
            <a:pPr>
              <a:buBlip>
                <a:blip r:embed="rId2"/>
              </a:buBlip>
            </a:pPr>
            <a:r>
              <a:t>Kılavuz eşliğinde Çözüm Önerileri</a:t>
            </a:r>
          </a:p>
        </p:txBody>
      </p:sp>
      <p:sp>
        <p:nvSpPr>
          <p:cNvPr id="130" name="Slayt Numarası"/>
          <p:cNvSpPr txBox="1"/>
          <p:nvPr>
            <p:ph type="sldNum" sz="quarter" idx="2"/>
          </p:nvPr>
        </p:nvSpPr>
        <p:spPr>
          <a:xfrm>
            <a:off x="6394449" y="89916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ÖZE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cap="none" i="1" spc="0" sz="430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/>
            <a:r>
              <a:t>ÖZET</a:t>
            </a:r>
          </a:p>
        </p:txBody>
      </p:sp>
      <p:sp>
        <p:nvSpPr>
          <p:cNvPr id="251" name="Gövd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  <p:pic>
        <p:nvPicPr>
          <p:cNvPr id="252" name="19.jpg" descr="19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9350" y="2622550"/>
            <a:ext cx="10325100" cy="6388100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Slayt Numarası"/>
          <p:cNvSpPr txBox="1"/>
          <p:nvPr>
            <p:ph type="sldNum" sz="quarter" idx="2"/>
          </p:nvPr>
        </p:nvSpPr>
        <p:spPr>
          <a:xfrm>
            <a:off x="6337299" y="89916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ransfüzyon evliliğe benzer;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cap="none" i="1" spc="0" sz="430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/>
            <a:r>
              <a:t>Transfüzyon evliliğe benzer;</a:t>
            </a:r>
          </a:p>
        </p:txBody>
      </p:sp>
      <p:sp>
        <p:nvSpPr>
          <p:cNvPr id="256" name="İyi düşünülmeden yapılmamalı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İyi düşünülmeden yapılmamalı</a:t>
            </a:r>
          </a:p>
          <a:p>
            <a:pPr>
              <a:buBlip>
                <a:blip r:embed="rId2"/>
              </a:buBlip>
            </a:pPr>
            <a:r>
              <a:t>Gerekmedikçe yapılmamalı</a:t>
            </a:r>
          </a:p>
          <a:p>
            <a:pPr>
              <a:buBlip>
                <a:blip r:embed="rId2"/>
              </a:buBlip>
            </a:pPr>
            <a:r>
              <a:t>Gereğinden fazla yapılmamalı</a:t>
            </a:r>
          </a:p>
          <a:p>
            <a:pPr>
              <a:buBlip>
                <a:blip r:embed="rId2"/>
              </a:buBlip>
            </a:pPr>
            <a:r>
              <a:t>En iyisi hiç yapılmaması :)</a:t>
            </a:r>
          </a:p>
        </p:txBody>
      </p:sp>
      <p:sp>
        <p:nvSpPr>
          <p:cNvPr id="257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Van’dan giderken;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cap="none" i="1" spc="0" sz="430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/>
            <a:r>
              <a:t>Van’dan giderken;</a:t>
            </a:r>
          </a:p>
        </p:txBody>
      </p:sp>
      <p:sp>
        <p:nvSpPr>
          <p:cNvPr id="260" name="Gövd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  <p:pic>
        <p:nvPicPr>
          <p:cNvPr id="261" name="20.jpg" descr="2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9150" y="2705100"/>
            <a:ext cx="10838962" cy="6223001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örüntü" descr="Görüntü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5584" t="9295" r="6443" b="146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65" name="Dikkatiniz için Teşekkürler…"/>
          <p:cNvSpPr txBox="1"/>
          <p:nvPr/>
        </p:nvSpPr>
        <p:spPr>
          <a:xfrm>
            <a:off x="2022167" y="254000"/>
            <a:ext cx="7728565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>
                <a:solidFill>
                  <a:srgbClr val="FF0000"/>
                </a:solidFill>
              </a:defRPr>
            </a:lvl1pPr>
          </a:lstStyle>
          <a:p>
            <a:pPr/>
            <a:r>
              <a:t>Dikkatiniz için Teşekkürler…</a:t>
            </a:r>
          </a:p>
        </p:txBody>
      </p:sp>
      <p:sp>
        <p:nvSpPr>
          <p:cNvPr id="266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Neden Kan Koruma 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b="1" cap="none" spc="0" sz="430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/>
            <a:r>
              <a:t>Neden Kan Koruma ?</a:t>
            </a:r>
          </a:p>
        </p:txBody>
      </p:sp>
      <p:sp>
        <p:nvSpPr>
          <p:cNvPr id="133" name="Ciddi Enfeksiyon Riski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Ciddi Enfeksiyon Riski</a:t>
            </a:r>
          </a:p>
          <a:p>
            <a:pPr>
              <a:buBlip>
                <a:blip r:embed="rId2"/>
              </a:buBlip>
            </a:pPr>
            <a:r>
              <a:t>Diğer Komplikasyonlar</a:t>
            </a:r>
          </a:p>
          <a:p>
            <a:pPr>
              <a:buBlip>
                <a:blip r:embed="rId2"/>
              </a:buBlip>
            </a:pPr>
            <a:r>
              <a:t>Uzun süreli YB/hastanede yatış</a:t>
            </a:r>
          </a:p>
          <a:p>
            <a:pPr>
              <a:buBlip>
                <a:blip r:embed="rId2"/>
              </a:buBlip>
            </a:pPr>
            <a:r>
              <a:t>Yüksek Maliyet</a:t>
            </a:r>
          </a:p>
        </p:txBody>
      </p:sp>
      <p:sp>
        <p:nvSpPr>
          <p:cNvPr id="134" name="Slayt Numarası"/>
          <p:cNvSpPr txBox="1"/>
          <p:nvPr>
            <p:ph type="sldNum" sz="quarter" idx="2"/>
          </p:nvPr>
        </p:nvSpPr>
        <p:spPr>
          <a:xfrm>
            <a:off x="6394449" y="89916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isk Faktörler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b="1" cap="none" spc="0" sz="430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/>
            <a:r>
              <a:t>Risk Faktörleri</a:t>
            </a:r>
          </a:p>
        </p:txBody>
      </p:sp>
      <p:sp>
        <p:nvSpPr>
          <p:cNvPr id="137" name="Preoperatif Kullanılan İlaçlar (ASA, Klopidogrel, OAK vb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1574" indent="-401574" defTabSz="543305">
              <a:spcBef>
                <a:spcPts val="4800"/>
              </a:spcBef>
              <a:buBlip>
                <a:blip r:embed="rId2"/>
              </a:buBlip>
              <a:defRPr sz="3348">
                <a:effectLst>
                  <a:outerShdw sx="100000" sy="100000" kx="0" ky="0" algn="b" rotWithShape="0" blurRad="23622" dist="11811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Preoperatif Kullanılan İlaçlar (ASA, Klopidogrel, OAK vb)</a:t>
            </a:r>
          </a:p>
          <a:p>
            <a:pPr marL="401574" indent="-401574" defTabSz="543305">
              <a:spcBef>
                <a:spcPts val="4800"/>
              </a:spcBef>
              <a:buBlip>
                <a:blip r:embed="rId2"/>
              </a:buBlip>
              <a:defRPr sz="3348">
                <a:effectLst>
                  <a:outerShdw sx="100000" sy="100000" kx="0" ky="0" algn="b" rotWithShape="0" blurRad="23622" dist="11811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Kişisel Farklılıklar (İleri yaş, KBY, düşük BSA gibi)</a:t>
            </a:r>
          </a:p>
          <a:p>
            <a:pPr marL="401574" indent="-401574" defTabSz="543305">
              <a:spcBef>
                <a:spcPts val="4800"/>
              </a:spcBef>
              <a:buBlip>
                <a:blip r:embed="rId2"/>
              </a:buBlip>
              <a:defRPr sz="3348">
                <a:effectLst>
                  <a:outerShdw sx="100000" sy="100000" kx="0" ky="0" algn="b" rotWithShape="0" blurRad="23622" dist="11811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Ekstrakorporeal Dolaşım !!!</a:t>
            </a:r>
          </a:p>
          <a:p>
            <a:pPr marL="401574" indent="-401574" defTabSz="543305">
              <a:spcBef>
                <a:spcPts val="4800"/>
              </a:spcBef>
              <a:buBlip>
                <a:blip r:embed="rId2"/>
              </a:buBlip>
              <a:defRPr sz="3348">
                <a:effectLst>
                  <a:outerShdw sx="100000" sy="100000" kx="0" ky="0" algn="b" rotWithShape="0" blurRad="23622" dist="11811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Antikoagülasyon</a:t>
            </a:r>
          </a:p>
          <a:p>
            <a:pPr marL="401574" indent="-401574" defTabSz="543305">
              <a:spcBef>
                <a:spcPts val="4800"/>
              </a:spcBef>
              <a:buBlip>
                <a:blip r:embed="rId2"/>
              </a:buBlip>
              <a:defRPr sz="3348">
                <a:effectLst>
                  <a:outerShdw sx="100000" sy="100000" kx="0" ky="0" algn="b" rotWithShape="0" blurRad="23622" dist="11811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Cerrahi Girişimin Tipi/Özelliği (Aort cerrahisi, acil cerrahi, redo vb)</a:t>
            </a:r>
          </a:p>
        </p:txBody>
      </p:sp>
      <p:sp>
        <p:nvSpPr>
          <p:cNvPr id="138" name="Slayt Numarası"/>
          <p:cNvSpPr txBox="1"/>
          <p:nvPr>
            <p:ph type="sldNum" sz="quarter" idx="2"/>
          </p:nvPr>
        </p:nvSpPr>
        <p:spPr>
          <a:xfrm>
            <a:off x="6394449" y="89916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örüntü" descr="Görüntü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38" t="0" r="138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1" name="Slayt Numarası"/>
          <p:cNvSpPr txBox="1"/>
          <p:nvPr>
            <p:ph type="sldNum" sz="quarter" idx="2"/>
          </p:nvPr>
        </p:nvSpPr>
        <p:spPr>
          <a:xfrm>
            <a:off x="6394449" y="89916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Kim Ne Yapmalı/Yapmamalı?"/>
          <p:cNvSpPr txBox="1"/>
          <p:nvPr/>
        </p:nvSpPr>
        <p:spPr>
          <a:xfrm>
            <a:off x="2983327" y="3943350"/>
            <a:ext cx="650474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FF5C3F"/>
                </a:solidFill>
              </a:defRPr>
            </a:lvl1pPr>
          </a:lstStyle>
          <a:p>
            <a:pPr/>
            <a:r>
              <a:t>Kim Ne Yapmalı/Yapmamalı?</a:t>
            </a:r>
          </a:p>
        </p:txBody>
      </p:sp>
      <p:sp>
        <p:nvSpPr>
          <p:cNvPr id="144" name="Slayt Numarası"/>
          <p:cNvSpPr txBox="1"/>
          <p:nvPr>
            <p:ph type="sldNum" sz="quarter" idx="2"/>
          </p:nvPr>
        </p:nvSpPr>
        <p:spPr>
          <a:xfrm>
            <a:off x="6394449" y="89916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Üçgen"/>
          <p:cNvSpPr/>
          <p:nvPr/>
        </p:nvSpPr>
        <p:spPr>
          <a:xfrm>
            <a:off x="4666481" y="3047999"/>
            <a:ext cx="3671838" cy="2910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defRPr>
                <a:solidFill>
                  <a:srgbClr val="F3F1DF"/>
                </a:solidFill>
                <a:effectLst/>
              </a:defRPr>
            </a:pPr>
          </a:p>
        </p:txBody>
      </p:sp>
      <p:sp>
        <p:nvSpPr>
          <p:cNvPr id="147" name="Anestezist"/>
          <p:cNvSpPr txBox="1"/>
          <p:nvPr/>
        </p:nvSpPr>
        <p:spPr>
          <a:xfrm>
            <a:off x="5526782" y="2495550"/>
            <a:ext cx="1951236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Anestezist</a:t>
            </a:r>
          </a:p>
        </p:txBody>
      </p:sp>
      <p:sp>
        <p:nvSpPr>
          <p:cNvPr id="148" name="Perfüzyonist"/>
          <p:cNvSpPr txBox="1"/>
          <p:nvPr/>
        </p:nvSpPr>
        <p:spPr>
          <a:xfrm>
            <a:off x="7973913" y="6127750"/>
            <a:ext cx="2365574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Perfüzyonist</a:t>
            </a:r>
          </a:p>
        </p:txBody>
      </p:sp>
      <p:sp>
        <p:nvSpPr>
          <p:cNvPr id="149" name="Cerrah"/>
          <p:cNvSpPr txBox="1"/>
          <p:nvPr/>
        </p:nvSpPr>
        <p:spPr>
          <a:xfrm>
            <a:off x="3644999" y="6127750"/>
            <a:ext cx="1346002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Cerrah</a:t>
            </a:r>
          </a:p>
        </p:txBody>
      </p:sp>
      <p:sp>
        <p:nvSpPr>
          <p:cNvPr id="150" name="Slayt Numarası"/>
          <p:cNvSpPr txBox="1"/>
          <p:nvPr>
            <p:ph type="sldNum" sz="quarter" idx="2"/>
          </p:nvPr>
        </p:nvSpPr>
        <p:spPr>
          <a:xfrm>
            <a:off x="6394449" y="89916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1.jpg" descr="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5550" y="914400"/>
            <a:ext cx="10553700" cy="69977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layt Numarası"/>
          <p:cNvSpPr txBox="1"/>
          <p:nvPr>
            <p:ph type="sldNum" sz="quarter" idx="2"/>
          </p:nvPr>
        </p:nvSpPr>
        <p:spPr>
          <a:xfrm>
            <a:off x="6394449" y="89916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Kyoto">
  <a:themeElements>
    <a:clrScheme name="Kyoto">
      <a:dk1>
        <a:srgbClr val="4F5C3F"/>
      </a:dk1>
      <a:lt1>
        <a:srgbClr val="3A1D5C"/>
      </a:lt1>
      <a:dk2>
        <a:srgbClr val="585752"/>
      </a:dk2>
      <a:lt2>
        <a:srgbClr val="D0CDBF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Kyoto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Kyo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3">
              <a:satOff val="-11003"/>
              <a:lumOff val="-15119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F5C3F"/>
            </a:solidFill>
            <a:effectLst>
              <a:outerShdw sx="100000" sy="100000" kx="0" ky="0" algn="b" rotWithShape="0" blurRad="25400" dist="12700" dir="0">
                <a:srgbClr val="FFFFFF">
                  <a:alpha val="45000"/>
                </a:srgbClr>
              </a:outerShdw>
            </a:effectLst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Kyoto">
  <a:themeElements>
    <a:clrScheme name="Kyoto">
      <a:dk1>
        <a:srgbClr val="000000"/>
      </a:dk1>
      <a:lt1>
        <a:srgbClr val="FFFFFF"/>
      </a:lt1>
      <a:dk2>
        <a:srgbClr val="585752"/>
      </a:dk2>
      <a:lt2>
        <a:srgbClr val="D0CDBF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Kyoto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Kyo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3">
              <a:satOff val="-11003"/>
              <a:lumOff val="-15119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F5C3F"/>
            </a:solidFill>
            <a:effectLst>
              <a:outerShdw sx="100000" sy="100000" kx="0" ky="0" algn="b" rotWithShape="0" blurRad="25400" dist="12700" dir="0">
                <a:srgbClr val="FFFFFF">
                  <a:alpha val="45000"/>
                </a:srgbClr>
              </a:outerShdw>
            </a:effectLst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