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  <p:sldMasterId id="2147483694" r:id="rId2"/>
    <p:sldMasterId id="2147483711" r:id="rId3"/>
  </p:sldMasterIdLst>
  <p:notesMasterIdLst>
    <p:notesMasterId r:id="rId32"/>
  </p:notesMasterIdLst>
  <p:sldIdLst>
    <p:sldId id="264" r:id="rId4"/>
    <p:sldId id="267" r:id="rId5"/>
    <p:sldId id="279" r:id="rId6"/>
    <p:sldId id="276" r:id="rId7"/>
    <p:sldId id="286" r:id="rId8"/>
    <p:sldId id="287" r:id="rId9"/>
    <p:sldId id="277" r:id="rId10"/>
    <p:sldId id="285" r:id="rId11"/>
    <p:sldId id="280" r:id="rId12"/>
    <p:sldId id="259" r:id="rId13"/>
    <p:sldId id="260" r:id="rId14"/>
    <p:sldId id="266" r:id="rId15"/>
    <p:sldId id="262" r:id="rId16"/>
    <p:sldId id="270" r:id="rId17"/>
    <p:sldId id="268" r:id="rId18"/>
    <p:sldId id="269" r:id="rId19"/>
    <p:sldId id="284" r:id="rId20"/>
    <p:sldId id="257" r:id="rId21"/>
    <p:sldId id="261" r:id="rId22"/>
    <p:sldId id="263" r:id="rId23"/>
    <p:sldId id="283" r:id="rId24"/>
    <p:sldId id="281" r:id="rId25"/>
    <p:sldId id="282" r:id="rId26"/>
    <p:sldId id="271" r:id="rId27"/>
    <p:sldId id="275" r:id="rId28"/>
    <p:sldId id="273" r:id="rId29"/>
    <p:sldId id="278" r:id="rId30"/>
    <p:sldId id="265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36DA4-1F8F-844D-BA7E-79CB28E21AAD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4E766-CAE4-4941-B166-AD9975769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71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Minimally invasive techniques are </a:t>
            </a:r>
            <a:r>
              <a:rPr lang="en-US" baseline="0" dirty="0" smtClean="0"/>
              <a:t>helping us as </a:t>
            </a:r>
            <a:r>
              <a:rPr lang="en-US" dirty="0" smtClean="0"/>
              <a:t>conceptually</a:t>
            </a:r>
            <a:r>
              <a:rPr lang="en-US" baseline="0" dirty="0" smtClean="0"/>
              <a:t> an useful tools in redo cases as well. </a:t>
            </a:r>
          </a:p>
          <a:p>
            <a:pPr>
              <a:defRPr/>
            </a:pPr>
            <a:r>
              <a:rPr lang="en-US" baseline="0" dirty="0" smtClean="0"/>
              <a:t>As in this severe pulmonary and </a:t>
            </a:r>
            <a:r>
              <a:rPr lang="en-US" baseline="0" dirty="0" err="1" smtClean="0"/>
              <a:t>tricuspit</a:t>
            </a:r>
            <a:r>
              <a:rPr lang="en-US" baseline="0" dirty="0" smtClean="0"/>
              <a:t> regurgitation years after total correction of </a:t>
            </a:r>
            <a:r>
              <a:rPr lang="en-US" baseline="0" dirty="0" err="1" smtClean="0"/>
              <a:t>fallot</a:t>
            </a:r>
            <a:r>
              <a:rPr lang="en-US" baseline="0" dirty="0" smtClean="0"/>
              <a:t> that needs PVR and </a:t>
            </a:r>
            <a:r>
              <a:rPr lang="en-US" baseline="0" dirty="0" err="1" smtClean="0"/>
              <a:t>tP.</a:t>
            </a:r>
            <a:endParaRPr lang="en-US" baseline="0" dirty="0" smtClean="0"/>
          </a:p>
          <a:p>
            <a:pPr>
              <a:defRPr/>
            </a:pPr>
            <a:r>
              <a:rPr lang="en-US" baseline="0" dirty="0" smtClean="0"/>
              <a:t>We perform such re do cases minimally invasive </a:t>
            </a:r>
            <a:r>
              <a:rPr lang="en-US" baseline="0" dirty="0" err="1" smtClean="0"/>
              <a:t>canulation</a:t>
            </a:r>
            <a:r>
              <a:rPr lang="en-US" baseline="0" dirty="0" smtClean="0"/>
              <a:t> technique of internal jugular vein and femoral artery beating </a:t>
            </a:r>
            <a:r>
              <a:rPr lang="en-US" baseline="0" dirty="0" err="1" smtClean="0"/>
              <a:t>heart,normothermic</a:t>
            </a:r>
            <a:r>
              <a:rPr lang="en-US" baseline="0" dirty="0" smtClean="0"/>
              <a:t> and empty heart </a:t>
            </a:r>
            <a:r>
              <a:rPr lang="en-US" baseline="0" dirty="0" err="1" smtClean="0"/>
              <a:t>extubeting</a:t>
            </a:r>
            <a:r>
              <a:rPr lang="en-US" baseline="0" dirty="0" smtClean="0"/>
              <a:t> at OR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E57B92-10CB-214D-B063-06265C0B79D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84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96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277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1690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37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641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70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01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86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080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31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99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5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9698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2237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4769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6571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505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0513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7712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/>
            <a:r>
              <a:rPr lang="en-US" sz="6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/>
            <a:r>
              <a:rPr lang="en-US" sz="6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62238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1596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/>
            <a:r>
              <a:rPr lang="en-US" sz="6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/>
            <a:r>
              <a:rPr lang="en-US" sz="6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075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903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6296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0029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6516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0791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925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4913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8284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6297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8897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850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591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0574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3203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5862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/>
            <a:r>
              <a:rPr lang="en-US" sz="6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/>
            <a:r>
              <a:rPr lang="en-US" sz="6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34434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9921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/>
            <a:r>
              <a:rPr lang="en-US" sz="6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defTabSz="685800"/>
            <a:r>
              <a:rPr lang="en-US" sz="6000" dirty="0">
                <a:ln w="3175" cmpd="sng">
                  <a:noFill/>
                </a:ln>
                <a:solidFill>
                  <a:srgbClr val="353535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55692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8651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1668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18DFE-2A4F-4B2F-A0B5-AFD7FA517F7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340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7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05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64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30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760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91745-7EA3-0D4C-A813-F21F1133D338}" type="datetimeFigureOut">
              <a:rPr lang="en-US" smtClean="0"/>
              <a:t>11/5/2015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3A69518-1382-F049-8395-3063AD8A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9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157"/>
            <a:ext cx="1767506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pPr defTabSz="685800"/>
            <a:fld id="{DAC18DFE-2A4F-4B2F-A0B5-AFD7FA517F7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21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157"/>
            <a:ext cx="1767506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9097BFC-FF11-4B37-8029-DD7E18AF048D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685800"/>
              <a:t>5.11.2015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pPr defTabSz="685800"/>
            <a:fld id="{DAC18DFE-2A4F-4B2F-A0B5-AFD7FA517F71}" type="slidenum">
              <a:rPr lang="tr-TR" smtClean="0"/>
              <a:pPr defTabSz="6858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02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media" Target="../media/media2.MOV"/><Relationship Id="rId7" Type="http://schemas.openxmlformats.org/officeDocument/2006/relationships/image" Target="../media/image16.jpe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9.png"/><Relationship Id="rId4" Type="http://schemas.openxmlformats.org/officeDocument/2006/relationships/video" Target="../media/media2.MOV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0435" y="476064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Reoperasyon</a:t>
            </a:r>
            <a:r>
              <a:rPr lang="tr-TR" dirty="0" smtClean="0">
                <a:solidFill>
                  <a:schemeClr val="tx1"/>
                </a:solidFill>
              </a:rPr>
              <a:t> Uygulanacak Açık Kalp Vakalarında Cerrahi Yaklaşımlar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7496" y="2359166"/>
            <a:ext cx="2290802" cy="210994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496" y="5232919"/>
            <a:ext cx="1408298" cy="140829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598124" y="3013502"/>
            <a:ext cx="4188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dirty="0">
                <a:solidFill>
                  <a:prstClr val="black"/>
                </a:solidFill>
                <a:latin typeface="Book Antiqua"/>
              </a:rPr>
              <a:t>Prof. Öztekin </a:t>
            </a:r>
            <a:r>
              <a:rPr lang="tr-TR" sz="2400" dirty="0" err="1">
                <a:solidFill>
                  <a:prstClr val="black"/>
                </a:solidFill>
                <a:latin typeface="Book Antiqua"/>
              </a:rPr>
              <a:t>Oto,MD,FESC,FACC</a:t>
            </a:r>
            <a:endParaRPr lang="tr-TR" sz="2400" dirty="0">
              <a:solidFill>
                <a:prstClr val="black"/>
              </a:solidFill>
              <a:latin typeface="Book Antiqua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598124" y="4073636"/>
            <a:ext cx="435428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353535"/>
              </a:buClr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Dr.Tu</a:t>
            </a: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ğ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</a:t>
            </a: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PINAR </a:t>
            </a:r>
            <a:endParaRPr lang="tr-T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1000"/>
              </a:spcBef>
              <a:buClr>
                <a:srgbClr val="353535"/>
              </a:buClr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1000"/>
              </a:spcBef>
              <a:buClr>
                <a:srgbClr val="353535"/>
              </a:buClr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Dokuz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Eyl</a:t>
            </a: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niver</a:t>
            </a: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sitesi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Kalp ve Damar Cerrahisi Kliniği</a:t>
            </a:r>
          </a:p>
          <a:p>
            <a:pPr lvl="0">
              <a:spcBef>
                <a:spcPts val="1000"/>
              </a:spcBef>
              <a:buClr>
                <a:srgbClr val="353535"/>
              </a:buClr>
            </a:pP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http//:kisi.deu.edu.tr/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tugra.gencpinar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97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Anestezi Hazırlık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917" y="2133600"/>
            <a:ext cx="5037666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8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45202" y="624110"/>
            <a:ext cx="6110228" cy="908599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Perkutan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Venöz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Kanülasyon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2788" y="1905000"/>
            <a:ext cx="5752012" cy="473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2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Perkutan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Kanüller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0058" y="2133600"/>
            <a:ext cx="5625810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3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Perkutan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Kanülasyon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201" y="2027238"/>
            <a:ext cx="6401119" cy="416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7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Femoral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Venöz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Kanulasyon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2078" y="2133600"/>
            <a:ext cx="6473344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7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457" y="461554"/>
            <a:ext cx="7289074" cy="554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8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8778" y="592183"/>
            <a:ext cx="6336650" cy="514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08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İABP-</a:t>
            </a:r>
            <a:r>
              <a:rPr lang="tr-TR" dirty="0" err="1" smtClean="0">
                <a:solidFill>
                  <a:schemeClr val="tx1"/>
                </a:solidFill>
              </a:rPr>
              <a:t>Pedler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90139" y="2355857"/>
            <a:ext cx="3850728" cy="3140605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611" y="2000794"/>
            <a:ext cx="3315789" cy="392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3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</p:nvPr>
        </p:nvGraphicFramePr>
        <p:xfrm>
          <a:off x="10764838" y="1628775"/>
          <a:ext cx="4748212" cy="741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4106"/>
                <a:gridCol w="2374106"/>
              </a:tblGrid>
              <a:tr h="37068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</a:tr>
              <a:tr h="37068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</a:tr>
            </a:tbl>
          </a:graphicData>
        </a:graphic>
      </p:graphicFrame>
      <p:pic>
        <p:nvPicPr>
          <p:cNvPr id="31746" name="Picture 4" descr="IMG_5794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716338"/>
            <a:ext cx="2987675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5" descr="IMG_5793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0"/>
            <a:ext cx="3203575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G_5790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72008"/>
            <a:ext cx="5868144" cy="2780928"/>
          </a:xfrm>
          <a:prstGeom prst="rect">
            <a:avLst/>
          </a:prstGeom>
        </p:spPr>
      </p:pic>
      <p:pic>
        <p:nvPicPr>
          <p:cNvPr id="5" name="IMG_5788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35569" y="2852936"/>
            <a:ext cx="5868144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11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Cerrahi Uygulama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5693" y="1719482"/>
            <a:ext cx="4040777" cy="416797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400" y="1719482"/>
            <a:ext cx="4008640" cy="416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1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Çıkar Çatışması Beyanı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8793" y="2230846"/>
            <a:ext cx="3011685" cy="210330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020389" y="2046180"/>
            <a:ext cx="2844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 </a:t>
            </a:r>
            <a:r>
              <a:rPr lang="tr-TR" sz="2400" dirty="0"/>
              <a:t>Yoktur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577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Vakum Destekli </a:t>
            </a:r>
            <a:r>
              <a:rPr lang="tr-TR" dirty="0" err="1" smtClean="0">
                <a:solidFill>
                  <a:schemeClr val="tx1"/>
                </a:solidFill>
              </a:rPr>
              <a:t>Venöz</a:t>
            </a:r>
            <a:r>
              <a:rPr lang="tr-TR" dirty="0" smtClean="0">
                <a:solidFill>
                  <a:schemeClr val="tx1"/>
                </a:solidFill>
              </a:rPr>
              <a:t> Drenaj</a:t>
            </a:r>
            <a:r>
              <a:rPr lang="tr-TR" sz="4000" dirty="0">
                <a:solidFill>
                  <a:srgbClr val="19443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</a:rPr>
              <a:t> </a:t>
            </a:r>
            <a:r>
              <a:rPr lang="tr-TR" sz="4000" dirty="0" smtClean="0">
                <a:solidFill>
                  <a:srgbClr val="19443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</a:rPr>
              <a:t>(20-60 </a:t>
            </a:r>
            <a:r>
              <a:rPr lang="tr-TR" sz="4000" dirty="0">
                <a:solidFill>
                  <a:srgbClr val="19443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</a:rPr>
              <a:t>mm </a:t>
            </a:r>
            <a:r>
              <a:rPr lang="tr-TR" sz="4000" dirty="0" smtClean="0">
                <a:solidFill>
                  <a:srgbClr val="19443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</a:rPr>
              <a:t>Hg)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5451" y="2136683"/>
            <a:ext cx="4075611" cy="44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8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Rezervuar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4035" y="1992762"/>
            <a:ext cx="3779520" cy="447485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555" y="1992762"/>
            <a:ext cx="3718882" cy="447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3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>
                <a:solidFill>
                  <a:schemeClr val="tx1"/>
                </a:solidFill>
                <a:latin typeface="Calibri"/>
              </a:rPr>
              <a:t>Aydınlatma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6" y="2133600"/>
            <a:ext cx="4380008" cy="3777622"/>
          </a:xfrm>
        </p:spPr>
        <p:txBody>
          <a:bodyPr/>
          <a:lstStyle/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alibri"/>
              </a:rPr>
              <a:t>Genellikle normal aydınlatma ekipmanları yeterli</a:t>
            </a:r>
          </a:p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alibri"/>
              </a:rPr>
              <a:t>Ancak </a:t>
            </a:r>
            <a:r>
              <a:rPr lang="tr-TR" sz="2800" dirty="0">
                <a:solidFill>
                  <a:srgbClr val="FF0000"/>
                </a:solidFill>
                <a:latin typeface="Calibri"/>
              </a:rPr>
              <a:t>baş lambası </a:t>
            </a:r>
            <a:r>
              <a:rPr lang="tr-TR" sz="2800" dirty="0">
                <a:solidFill>
                  <a:schemeClr val="tx1"/>
                </a:solidFill>
                <a:latin typeface="Calibri"/>
              </a:rPr>
              <a:t>kullanılması önemli bir avantaj sağlıyor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043" y="606307"/>
            <a:ext cx="2865368" cy="564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>
                <a:solidFill>
                  <a:schemeClr val="tx1"/>
                </a:solidFill>
                <a:latin typeface="Calibri"/>
              </a:rPr>
              <a:t>Declamping</a:t>
            </a:r>
            <a:br>
              <a:rPr lang="tr-TR" sz="2400" dirty="0">
                <a:solidFill>
                  <a:schemeClr val="tx1"/>
                </a:solidFill>
                <a:latin typeface="Calibri"/>
              </a:rPr>
            </a:br>
            <a:r>
              <a:rPr lang="tr-TR" sz="2400" dirty="0" err="1">
                <a:solidFill>
                  <a:schemeClr val="tx1"/>
                </a:solidFill>
                <a:latin typeface="Calibri"/>
              </a:rPr>
              <a:t>Deairing</a:t>
            </a:r>
            <a:r>
              <a:rPr lang="tr-TR" sz="2400" dirty="0">
                <a:solidFill>
                  <a:schemeClr val="tx1"/>
                </a:solidFill>
                <a:latin typeface="Calibri"/>
              </a:rPr>
              <a:t/>
            </a:r>
            <a:br>
              <a:rPr lang="tr-TR" sz="2400" dirty="0">
                <a:solidFill>
                  <a:schemeClr val="tx1"/>
                </a:solidFill>
                <a:latin typeface="Calibri"/>
              </a:rPr>
            </a:br>
            <a:r>
              <a:rPr lang="tr-TR" sz="2400" dirty="0" err="1">
                <a:solidFill>
                  <a:schemeClr val="tx1"/>
                </a:solidFill>
                <a:latin typeface="Calibri"/>
              </a:rPr>
              <a:t>Defibrillation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7319" y="2447109"/>
            <a:ext cx="4606430" cy="3777622"/>
          </a:xfrm>
        </p:spPr>
        <p:txBody>
          <a:bodyPr/>
          <a:lstStyle/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alibri"/>
              </a:rPr>
              <a:t>Standart cerrahideki sıra</a:t>
            </a:r>
          </a:p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alibri"/>
              </a:rPr>
              <a:t>Derin </a:t>
            </a:r>
            <a:r>
              <a:rPr lang="tr-TR" sz="2400" dirty="0" err="1">
                <a:solidFill>
                  <a:srgbClr val="FF0000"/>
                </a:solidFill>
                <a:latin typeface="Calibri"/>
              </a:rPr>
              <a:t>Trendelenburg</a:t>
            </a:r>
            <a:r>
              <a:rPr lang="tr-TR" sz="2400" dirty="0">
                <a:solidFill>
                  <a:srgbClr val="FF0000"/>
                </a:solidFill>
                <a:latin typeface="Calibri"/>
              </a:rPr>
              <a:t>, sağa </a:t>
            </a:r>
            <a:r>
              <a:rPr lang="tr-TR" sz="2400" dirty="0" err="1">
                <a:solidFill>
                  <a:srgbClr val="FF0000"/>
                </a:solidFill>
                <a:latin typeface="Calibri"/>
              </a:rPr>
              <a:t>tilting</a:t>
            </a:r>
            <a:endParaRPr lang="tr-TR" sz="2400" dirty="0">
              <a:solidFill>
                <a:srgbClr val="FF0000"/>
              </a:solidFill>
              <a:latin typeface="Calibri"/>
            </a:endParaRPr>
          </a:p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alibri"/>
              </a:rPr>
              <a:t>LV </a:t>
            </a:r>
            <a:r>
              <a:rPr lang="tr-TR" sz="2400" dirty="0" err="1">
                <a:solidFill>
                  <a:schemeClr val="tx1"/>
                </a:solidFill>
                <a:latin typeface="Calibri"/>
              </a:rPr>
              <a:t>apeksi</a:t>
            </a:r>
            <a:r>
              <a:rPr lang="tr-TR" sz="2400" dirty="0">
                <a:solidFill>
                  <a:schemeClr val="tx1"/>
                </a:solidFill>
                <a:latin typeface="Calibri"/>
              </a:rPr>
              <a:t> </a:t>
            </a:r>
            <a:r>
              <a:rPr lang="tr-TR" sz="2400" dirty="0" err="1">
                <a:solidFill>
                  <a:schemeClr val="tx1"/>
                </a:solidFill>
                <a:latin typeface="Calibri"/>
              </a:rPr>
              <a:t>maximum</a:t>
            </a:r>
            <a:r>
              <a:rPr lang="tr-TR" sz="2400" dirty="0">
                <a:solidFill>
                  <a:schemeClr val="tx1"/>
                </a:solidFill>
                <a:latin typeface="Calibri"/>
              </a:rPr>
              <a:t> yükseklikte</a:t>
            </a:r>
          </a:p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2400" dirty="0">
                <a:solidFill>
                  <a:srgbClr val="FF0000"/>
                </a:solidFill>
                <a:latin typeface="Calibri"/>
              </a:rPr>
              <a:t>LSPV ve </a:t>
            </a:r>
            <a:r>
              <a:rPr lang="tr-TR" sz="2400" dirty="0" err="1">
                <a:solidFill>
                  <a:srgbClr val="FF0000"/>
                </a:solidFill>
                <a:latin typeface="Calibri"/>
              </a:rPr>
              <a:t>aortic</a:t>
            </a:r>
            <a:r>
              <a:rPr lang="tr-TR" sz="2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Calibri"/>
              </a:rPr>
              <a:t>venting</a:t>
            </a:r>
            <a:endParaRPr lang="tr-TR" sz="2400" dirty="0">
              <a:solidFill>
                <a:srgbClr val="FF0000"/>
              </a:solidFill>
              <a:latin typeface="Calibri"/>
            </a:endParaRPr>
          </a:p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2400" dirty="0" err="1">
                <a:solidFill>
                  <a:schemeClr val="tx1"/>
                </a:solidFill>
                <a:latin typeface="Calibri"/>
              </a:rPr>
              <a:t>Transseptal</a:t>
            </a:r>
            <a:r>
              <a:rPr lang="tr-TR" sz="2400" dirty="0">
                <a:solidFill>
                  <a:schemeClr val="tx1"/>
                </a:solidFill>
                <a:latin typeface="Calibri"/>
              </a:rPr>
              <a:t> iğne </a:t>
            </a:r>
            <a:r>
              <a:rPr lang="tr-TR" sz="2400" dirty="0" err="1">
                <a:solidFill>
                  <a:schemeClr val="tx1"/>
                </a:solidFill>
                <a:latin typeface="Calibri"/>
              </a:rPr>
              <a:t>aspirasyonu</a:t>
            </a:r>
            <a:r>
              <a:rPr lang="tr-TR" sz="2400" dirty="0">
                <a:solidFill>
                  <a:schemeClr val="tx1"/>
                </a:solidFill>
                <a:latin typeface="Calibri"/>
              </a:rPr>
              <a:t> (</a:t>
            </a:r>
            <a:r>
              <a:rPr lang="tr-TR" sz="2400" dirty="0">
                <a:solidFill>
                  <a:srgbClr val="FF0000"/>
                </a:solidFill>
                <a:latin typeface="Calibri"/>
              </a:rPr>
              <a:t>14G</a:t>
            </a:r>
            <a:r>
              <a:rPr lang="tr-TR" sz="2400" dirty="0">
                <a:solidFill>
                  <a:schemeClr val="tx1"/>
                </a:solidFill>
                <a:latin typeface="Calibri"/>
              </a:rPr>
              <a:t>)</a:t>
            </a:r>
          </a:p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2400" dirty="0" err="1">
                <a:solidFill>
                  <a:srgbClr val="FF0000"/>
                </a:solidFill>
                <a:latin typeface="Calibri"/>
              </a:rPr>
              <a:t>Forced</a:t>
            </a:r>
            <a:r>
              <a:rPr lang="tr-TR" sz="2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Calibri"/>
              </a:rPr>
              <a:t>ventilation-CO2 </a:t>
            </a:r>
            <a:r>
              <a:rPr lang="tr-TR" sz="2400" dirty="0" smtClean="0">
                <a:solidFill>
                  <a:schemeClr val="tx1"/>
                </a:solidFill>
                <a:latin typeface="Calibri"/>
              </a:rPr>
              <a:t>kullanılabilir</a:t>
            </a:r>
            <a:endParaRPr lang="tr-TR" sz="2400" dirty="0">
              <a:solidFill>
                <a:schemeClr val="tx1"/>
              </a:solidFill>
              <a:latin typeface="Calibri"/>
            </a:endParaRP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692" y="3725484"/>
            <a:ext cx="3289080" cy="280606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263" y="177577"/>
            <a:ext cx="3587509" cy="263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6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Suturless</a:t>
            </a:r>
            <a:r>
              <a:rPr lang="tr-TR" dirty="0" smtClean="0">
                <a:solidFill>
                  <a:schemeClr val="tx1"/>
                </a:solidFill>
              </a:rPr>
              <a:t> Kapaklar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663" y="4230396"/>
            <a:ext cx="5139373" cy="262760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800" y="2758717"/>
            <a:ext cx="3953689" cy="394381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777" y="1511852"/>
            <a:ext cx="7149737" cy="132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8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Dikişsiz </a:t>
            </a:r>
            <a:r>
              <a:rPr lang="tr-TR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Biyoprotezler</a:t>
            </a:r>
            <a:endParaRPr lang="tr-T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36515" y="2498271"/>
            <a:ext cx="6686550" cy="3684815"/>
          </a:xfrm>
        </p:spPr>
        <p:txBody>
          <a:bodyPr>
            <a:normAutofit lnSpcReduction="10000"/>
          </a:bodyPr>
          <a:lstStyle/>
          <a:p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Dikiş halkası olmadan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biyoprotezin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hızlı yerleştirilmesini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ve daha </a:t>
            </a:r>
            <a:r>
              <a:rPr lang="tr-TR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geniş etkili </a:t>
            </a:r>
            <a:r>
              <a:rPr lang="tr-TR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orifis</a:t>
            </a:r>
            <a:r>
              <a:rPr lang="tr-TR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alanı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elde edilmesini sağlar.</a:t>
            </a:r>
          </a:p>
          <a:p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Orta ve yüksek risk yaşlı hastalarda </a:t>
            </a:r>
            <a:r>
              <a:rPr lang="tr-TR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cerrahiyi kolaylaştırmakta 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transkatater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girişimlere alternatif olmaktadır.</a:t>
            </a:r>
          </a:p>
          <a:p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2014 AHA/ACC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suturless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kapaklarla ilgili görüş bildirilmemiştir. </a:t>
            </a:r>
          </a:p>
          <a:p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Cristian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Rosu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Current Readings: Selection of Valve Prostheses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Cleveland </a:t>
            </a:r>
            <a:r>
              <a:rPr lang="tr-T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Clinic.Semin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Thorac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Cardiovasc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Surg</a:t>
            </a:r>
            <a:r>
              <a:rPr lang="tr-TR" sz="1200" b="1" dirty="0">
                <a:latin typeface="Arial" panose="020B0604020202020204" pitchFamily="34" charset="0"/>
                <a:cs typeface="Arial" panose="020B0604020202020204" pitchFamily="34" charset="0"/>
              </a:rPr>
              <a:t>. 2015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tr-TR" sz="12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: 10.1053.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104" y="1139734"/>
            <a:ext cx="3016262" cy="135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1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Yapay Korda</a:t>
            </a:r>
            <a:endParaRPr lang="tr-TR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7212" y="1593669"/>
            <a:ext cx="4345578" cy="4423954"/>
          </a:xfrm>
        </p:spPr>
        <p:txBody>
          <a:bodyPr>
            <a:normAutofit fontScale="92500"/>
          </a:bodyPr>
          <a:lstStyle/>
          <a:p>
            <a:r>
              <a:rPr lang="tr-T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mitral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valve </a:t>
            </a:r>
            <a:r>
              <a:rPr lang="en-US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repair</a:t>
            </a:r>
            <a:r>
              <a:rPr 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ve </a:t>
            </a:r>
            <a:r>
              <a:rPr lang="tr-TR" sz="1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Redo</a:t>
            </a:r>
            <a:r>
              <a:rPr lang="tr-TR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cerrahilerde</a:t>
            </a:r>
          </a:p>
          <a:p>
            <a:pPr marL="0" indent="0">
              <a:buNone/>
            </a:pPr>
            <a:endParaRPr lang="tr-T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MICS ve robotik cerrahiye uygun</a:t>
            </a:r>
          </a:p>
          <a:p>
            <a:endParaRPr lang="tr-T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tr-TR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klemp</a:t>
            </a:r>
            <a:r>
              <a:rPr lang="tr-T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zamanı az</a:t>
            </a:r>
          </a:p>
          <a:p>
            <a:pPr marL="0" indent="0">
              <a:buNone/>
            </a:pPr>
            <a:endParaRPr lang="tr-TR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Güvenli tamir</a:t>
            </a:r>
          </a:p>
          <a:p>
            <a:pPr marL="0" indent="0">
              <a:buNone/>
            </a:pPr>
            <a:endParaRPr lang="tr-TR" sz="1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Lawrie</a:t>
            </a:r>
            <a:r>
              <a:rPr lang="tr-T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GM et al.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Hundred Percent Reparability of Degenerative Mitral Regurgitation: Intermediate-Term Results of a Dynamic Engineered Approach. 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 </a:t>
            </a:r>
            <a:r>
              <a:rPr lang="en-US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2015</a:t>
            </a:r>
            <a:r>
              <a:rPr lang="tr-TR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</a:t>
            </a:r>
            <a:r>
              <a:rPr lang="tr-TR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3822" y="1085850"/>
            <a:ext cx="2972242" cy="25717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822" y="3735430"/>
            <a:ext cx="2972243" cy="20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4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Sonuç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645920"/>
            <a:ext cx="6591985" cy="4232366"/>
          </a:xfrm>
        </p:spPr>
        <p:txBody>
          <a:bodyPr>
            <a:normAutofit fontScale="77500" lnSpcReduction="20000"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800" kern="0" dirty="0">
                <a:solidFill>
                  <a:srgbClr val="FF0000"/>
                </a:solidFill>
                <a:latin typeface="Trebuchet MS"/>
              </a:rPr>
              <a:t>Reoperasyonlar, zaman içinde artan sayılarda yapılmaktadır</a:t>
            </a:r>
            <a:r>
              <a:rPr lang="tr-TR" sz="2800" kern="0" dirty="0" smtClean="0">
                <a:solidFill>
                  <a:srgbClr val="FF0000"/>
                </a:solidFill>
                <a:latin typeface="Trebuchet MS"/>
              </a:rPr>
              <a:t>.</a:t>
            </a:r>
          </a:p>
          <a:p>
            <a:pPr marL="0" lvl="0" indent="0" defTabSz="914400" fontAlgn="base">
              <a:spcBef>
                <a:spcPct val="20000"/>
              </a:spcBef>
              <a:spcAft>
                <a:spcPct val="0"/>
              </a:spcAft>
              <a:buClrTx/>
              <a:buNone/>
            </a:pPr>
            <a:endParaRPr lang="tr-TR" sz="2800" kern="0" dirty="0">
              <a:solidFill>
                <a:srgbClr val="000000"/>
              </a:solidFill>
              <a:latin typeface="Trebuchet MS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800" kern="0" dirty="0" err="1">
                <a:solidFill>
                  <a:srgbClr val="000000"/>
                </a:solidFill>
                <a:latin typeface="Trebuchet MS"/>
              </a:rPr>
              <a:t>Konjenital</a:t>
            </a:r>
            <a:r>
              <a:rPr lang="tr-TR" sz="2800" kern="0" dirty="0">
                <a:solidFill>
                  <a:srgbClr val="000000"/>
                </a:solidFill>
                <a:latin typeface="Trebuchet MS"/>
              </a:rPr>
              <a:t> ve kapak cerrahisinde uzayan yaşam süreleri, </a:t>
            </a:r>
            <a:r>
              <a:rPr lang="tr-TR" sz="2800" kern="0" dirty="0" err="1">
                <a:solidFill>
                  <a:srgbClr val="000000"/>
                </a:solidFill>
                <a:latin typeface="Trebuchet MS"/>
              </a:rPr>
              <a:t>reoperasyonlarda</a:t>
            </a:r>
            <a:r>
              <a:rPr lang="tr-TR" sz="2800" kern="0" dirty="0">
                <a:solidFill>
                  <a:srgbClr val="000000"/>
                </a:solidFill>
                <a:latin typeface="Trebuchet MS"/>
              </a:rPr>
              <a:t> ağırlığı oluşturmaktadır</a:t>
            </a:r>
            <a:r>
              <a:rPr lang="tr-TR" sz="2800" kern="0" dirty="0" smtClean="0">
                <a:solidFill>
                  <a:srgbClr val="000000"/>
                </a:solidFill>
                <a:latin typeface="Trebuchet MS"/>
              </a:rPr>
              <a:t>.</a:t>
            </a:r>
          </a:p>
          <a:p>
            <a:pPr marL="0" lvl="0" indent="0" defTabSz="914400" fontAlgn="base">
              <a:spcBef>
                <a:spcPct val="20000"/>
              </a:spcBef>
              <a:spcAft>
                <a:spcPct val="0"/>
              </a:spcAft>
              <a:buClrTx/>
              <a:buNone/>
            </a:pPr>
            <a:endParaRPr lang="tr-TR" sz="2800" kern="0" dirty="0">
              <a:solidFill>
                <a:srgbClr val="000000"/>
              </a:solidFill>
              <a:latin typeface="Trebuchet MS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800" kern="0" dirty="0">
                <a:solidFill>
                  <a:srgbClr val="000000"/>
                </a:solidFill>
                <a:latin typeface="Trebuchet MS"/>
              </a:rPr>
              <a:t>Koroner arter </a:t>
            </a:r>
            <a:r>
              <a:rPr lang="tr-TR" sz="2800" kern="0" dirty="0" err="1">
                <a:solidFill>
                  <a:srgbClr val="000000"/>
                </a:solidFill>
                <a:latin typeface="Trebuchet MS"/>
              </a:rPr>
              <a:t>revaskülarizasyonunda</a:t>
            </a:r>
            <a:r>
              <a:rPr lang="tr-TR" sz="2800" kern="0" dirty="0">
                <a:solidFill>
                  <a:srgbClr val="000000"/>
                </a:solidFill>
                <a:latin typeface="Trebuchet MS"/>
              </a:rPr>
              <a:t> medikal ve girişimsel tedavi alternatifleri daha </a:t>
            </a:r>
            <a:r>
              <a:rPr lang="tr-TR" sz="2800" kern="0" dirty="0" smtClean="0">
                <a:solidFill>
                  <a:srgbClr val="000000"/>
                </a:solidFill>
                <a:latin typeface="Trebuchet MS"/>
              </a:rPr>
              <a:t>fazla</a:t>
            </a:r>
          </a:p>
          <a:p>
            <a:pPr marL="0" lvl="0" indent="0" defTabSz="914400" fontAlgn="base">
              <a:spcBef>
                <a:spcPct val="20000"/>
              </a:spcBef>
              <a:spcAft>
                <a:spcPct val="0"/>
              </a:spcAft>
              <a:buClrTx/>
              <a:buNone/>
            </a:pPr>
            <a:endParaRPr lang="tr-TR" sz="2800" kern="0" dirty="0">
              <a:solidFill>
                <a:srgbClr val="000000"/>
              </a:solidFill>
              <a:latin typeface="Trebuchet MS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800" kern="0" dirty="0">
                <a:solidFill>
                  <a:srgbClr val="000000"/>
                </a:solidFill>
                <a:latin typeface="Trebuchet MS"/>
              </a:rPr>
              <a:t>Deneyim ve </a:t>
            </a:r>
            <a:r>
              <a:rPr lang="tr-TR" sz="2800" kern="0" dirty="0" smtClean="0">
                <a:solidFill>
                  <a:srgbClr val="000000"/>
                </a:solidFill>
                <a:latin typeface="Trebuchet MS"/>
              </a:rPr>
              <a:t>seçilen teknikler </a:t>
            </a:r>
            <a:r>
              <a:rPr lang="tr-TR" sz="2800" kern="0" dirty="0" err="1">
                <a:solidFill>
                  <a:srgbClr val="000000"/>
                </a:solidFill>
                <a:latin typeface="Trebuchet MS"/>
              </a:rPr>
              <a:t>reoperasyonları</a:t>
            </a:r>
            <a:r>
              <a:rPr lang="tr-TR" sz="2800" kern="0" dirty="0">
                <a:solidFill>
                  <a:srgbClr val="000000"/>
                </a:solidFill>
                <a:latin typeface="Trebuchet MS"/>
              </a:rPr>
              <a:t> daha “</a:t>
            </a:r>
            <a:r>
              <a:rPr lang="tr-TR" sz="2800" kern="0" dirty="0">
                <a:solidFill>
                  <a:srgbClr val="FF0000"/>
                </a:solidFill>
                <a:latin typeface="Trebuchet MS"/>
              </a:rPr>
              <a:t>yapılabilir</a:t>
            </a:r>
            <a:r>
              <a:rPr lang="tr-TR" sz="2800" kern="0" dirty="0">
                <a:solidFill>
                  <a:srgbClr val="000000"/>
                </a:solidFill>
                <a:latin typeface="Trebuchet MS"/>
              </a:rPr>
              <a:t>” ve sonuçları ile “</a:t>
            </a:r>
            <a:r>
              <a:rPr lang="tr-TR" sz="2800" kern="0" dirty="0">
                <a:solidFill>
                  <a:srgbClr val="FF0000"/>
                </a:solidFill>
                <a:latin typeface="Trebuchet MS"/>
              </a:rPr>
              <a:t>yüz güldürücü</a:t>
            </a:r>
            <a:r>
              <a:rPr lang="tr-TR" sz="2800" kern="0" dirty="0">
                <a:solidFill>
                  <a:srgbClr val="000000"/>
                </a:solidFill>
                <a:latin typeface="Trebuchet MS"/>
              </a:rPr>
              <a:t>” hale </a:t>
            </a:r>
            <a:r>
              <a:rPr lang="tr-TR" sz="2800" kern="0" dirty="0" smtClean="0">
                <a:solidFill>
                  <a:srgbClr val="000000"/>
                </a:solidFill>
                <a:latin typeface="Trebuchet MS"/>
              </a:rPr>
              <a:t>getirmektedir</a:t>
            </a:r>
            <a:r>
              <a:rPr lang="tr-TR" sz="2800" kern="0" dirty="0">
                <a:solidFill>
                  <a:srgbClr val="000000"/>
                </a:solidFill>
                <a:latin typeface="Trebuchet MS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792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835" y="374955"/>
            <a:ext cx="2780017" cy="2560542"/>
          </a:xfrm>
          <a:prstGeom prst="rect">
            <a:avLst/>
          </a:prstGeom>
        </p:spPr>
      </p:pic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9624" y="3744686"/>
            <a:ext cx="7601495" cy="29567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0255" y="3317966"/>
            <a:ext cx="3883489" cy="69668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1964" y="737656"/>
            <a:ext cx="1408298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Re-operasyonlar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637210"/>
            <a:ext cx="6591985" cy="4274011"/>
          </a:xfrm>
        </p:spPr>
        <p:txBody>
          <a:bodyPr>
            <a:normAutofit/>
          </a:bodyPr>
          <a:lstStyle/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400" kern="0" dirty="0" smtClean="0">
                <a:solidFill>
                  <a:srgbClr val="000000"/>
                </a:solidFill>
                <a:latin typeface="Trebuchet MS"/>
              </a:rPr>
              <a:t>Koroner </a:t>
            </a:r>
            <a:r>
              <a:rPr lang="tr-TR" sz="2400" kern="0" dirty="0">
                <a:solidFill>
                  <a:srgbClr val="000000"/>
                </a:solidFill>
                <a:latin typeface="Trebuchet MS"/>
              </a:rPr>
              <a:t>arter hastalığının </a:t>
            </a:r>
            <a:r>
              <a:rPr lang="tr-TR" sz="2400" kern="0" dirty="0" err="1">
                <a:solidFill>
                  <a:srgbClr val="FF0000"/>
                </a:solidFill>
                <a:latin typeface="Trebuchet MS"/>
              </a:rPr>
              <a:t>progresyonu</a:t>
            </a:r>
            <a:endParaRPr lang="tr-TR" sz="2400" kern="0" dirty="0">
              <a:solidFill>
                <a:srgbClr val="FF0000"/>
              </a:solidFill>
              <a:latin typeface="Trebuchet MS"/>
            </a:endParaRP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400" kern="0" dirty="0">
                <a:solidFill>
                  <a:srgbClr val="000000"/>
                </a:solidFill>
                <a:latin typeface="Trebuchet MS"/>
              </a:rPr>
              <a:t>Yapısal </a:t>
            </a:r>
            <a:r>
              <a:rPr lang="tr-TR" sz="2400" kern="0" dirty="0">
                <a:solidFill>
                  <a:srgbClr val="FF0000"/>
                </a:solidFill>
                <a:latin typeface="Trebuchet MS"/>
              </a:rPr>
              <a:t>kapak </a:t>
            </a:r>
            <a:r>
              <a:rPr lang="tr-TR" sz="2400" kern="0" dirty="0" err="1">
                <a:solidFill>
                  <a:srgbClr val="FF0000"/>
                </a:solidFill>
                <a:latin typeface="Trebuchet MS"/>
              </a:rPr>
              <a:t>disfonksiyonu</a:t>
            </a:r>
            <a:endParaRPr lang="tr-TR" sz="2400" kern="0" dirty="0">
              <a:solidFill>
                <a:srgbClr val="FF0000"/>
              </a:solidFill>
              <a:latin typeface="Trebuchet MS"/>
            </a:endParaRP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400" kern="0" dirty="0">
                <a:solidFill>
                  <a:srgbClr val="000000"/>
                </a:solidFill>
                <a:latin typeface="Trebuchet MS"/>
              </a:rPr>
              <a:t>Önceden kalp operasyonu geçirmiş olgularda </a:t>
            </a:r>
            <a:r>
              <a:rPr lang="tr-TR" sz="2400" kern="0" dirty="0">
                <a:solidFill>
                  <a:srgbClr val="FF0000"/>
                </a:solidFill>
                <a:latin typeface="Trebuchet MS"/>
              </a:rPr>
              <a:t>uzayan yaşam süreleri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400" kern="0" dirty="0" err="1">
                <a:solidFill>
                  <a:srgbClr val="000000"/>
                </a:solidFill>
                <a:latin typeface="Trebuchet MS"/>
              </a:rPr>
              <a:t>Konjenital</a:t>
            </a:r>
            <a:r>
              <a:rPr lang="tr-TR" sz="2400" kern="0" dirty="0">
                <a:solidFill>
                  <a:srgbClr val="000000"/>
                </a:solidFill>
                <a:latin typeface="Trebuchet MS"/>
              </a:rPr>
              <a:t> kalp cerrahisi sonrasında, ilerleyen yaşla beraber ortaya çıkan </a:t>
            </a:r>
            <a:r>
              <a:rPr lang="tr-TR" sz="2400" kern="0" dirty="0">
                <a:solidFill>
                  <a:srgbClr val="FF0000"/>
                </a:solidFill>
                <a:latin typeface="Trebuchet MS"/>
              </a:rPr>
              <a:t>yapısal ve fizyolojik gereksinimler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400" kern="0" dirty="0">
                <a:solidFill>
                  <a:srgbClr val="000000"/>
                </a:solidFill>
                <a:latin typeface="Trebuchet MS"/>
              </a:rPr>
              <a:t>Protez dejenerasyonu, </a:t>
            </a:r>
            <a:r>
              <a:rPr lang="tr-TR" sz="2400" kern="0" dirty="0" err="1">
                <a:solidFill>
                  <a:srgbClr val="FF0000"/>
                </a:solidFill>
                <a:latin typeface="Trebuchet MS"/>
              </a:rPr>
              <a:t>disfonksiyonu</a:t>
            </a:r>
            <a:r>
              <a:rPr lang="tr-TR" sz="2400" kern="0" dirty="0">
                <a:solidFill>
                  <a:srgbClr val="000000"/>
                </a:solidFill>
                <a:latin typeface="Trebuchet MS"/>
              </a:rPr>
              <a:t>, </a:t>
            </a:r>
            <a:r>
              <a:rPr lang="tr-TR" sz="2400" kern="0" dirty="0" smtClean="0">
                <a:solidFill>
                  <a:srgbClr val="000000"/>
                </a:solidFill>
                <a:latin typeface="Trebuchet MS"/>
              </a:rPr>
              <a:t>yetersizliği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en-US" kern="0" dirty="0" err="1">
                <a:solidFill>
                  <a:srgbClr val="000000"/>
                </a:solidFill>
                <a:latin typeface="Trebuchet MS"/>
              </a:rPr>
              <a:t>Multimed</a:t>
            </a:r>
            <a:r>
              <a:rPr lang="en-US" kern="0" dirty="0">
                <a:solidFill>
                  <a:srgbClr val="000000"/>
                </a:solidFill>
                <a:latin typeface="Trebuchet MS"/>
              </a:rPr>
              <a:t> Man </a:t>
            </a:r>
            <a:r>
              <a:rPr lang="en-US" kern="0" dirty="0" err="1">
                <a:solidFill>
                  <a:srgbClr val="000000"/>
                </a:solidFill>
                <a:latin typeface="Trebuchet MS"/>
              </a:rPr>
              <a:t>Cardiothorac</a:t>
            </a:r>
            <a:r>
              <a:rPr lang="en-US" kern="0" dirty="0">
                <a:solidFill>
                  <a:srgbClr val="000000"/>
                </a:solidFill>
                <a:latin typeface="Trebuchet MS"/>
              </a:rPr>
              <a:t> Surg. 2015 Sep 28;2015. </a:t>
            </a:r>
            <a:endParaRPr lang="tr-TR" kern="0" dirty="0">
              <a:solidFill>
                <a:srgbClr val="000000"/>
              </a:solidFill>
              <a:latin typeface="Trebuchet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97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Re-operasyonlar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1628503"/>
            <a:ext cx="6591985" cy="4282719"/>
          </a:xfrm>
        </p:spPr>
        <p:txBody>
          <a:bodyPr>
            <a:normAutofit fontScale="62500" lnSpcReduction="20000"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900" kern="0" dirty="0">
                <a:solidFill>
                  <a:srgbClr val="000000"/>
                </a:solidFill>
                <a:latin typeface="Trebuchet MS"/>
              </a:rPr>
              <a:t>Teknik olarak </a:t>
            </a:r>
            <a:r>
              <a:rPr lang="tr-TR" sz="2900" kern="0" dirty="0">
                <a:solidFill>
                  <a:srgbClr val="FF0000"/>
                </a:solidFill>
                <a:latin typeface="Trebuchet MS"/>
              </a:rPr>
              <a:t>daha </a:t>
            </a:r>
            <a:r>
              <a:rPr lang="tr-TR" sz="2900" kern="0" dirty="0" smtClean="0">
                <a:solidFill>
                  <a:srgbClr val="FF0000"/>
                </a:solidFill>
                <a:latin typeface="Trebuchet MS"/>
              </a:rPr>
              <a:t>zor</a:t>
            </a:r>
          </a:p>
          <a:p>
            <a:pPr marL="0" lvl="0" indent="0" defTabSz="914400" fontAlgn="base">
              <a:spcBef>
                <a:spcPct val="20000"/>
              </a:spcBef>
              <a:spcAft>
                <a:spcPct val="0"/>
              </a:spcAft>
              <a:buClrTx/>
              <a:buNone/>
            </a:pPr>
            <a:endParaRPr lang="tr-TR" sz="2900" kern="0" dirty="0">
              <a:solidFill>
                <a:srgbClr val="FF0000"/>
              </a:solidFill>
              <a:latin typeface="Trebuchet MS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900" kern="0" dirty="0">
                <a:solidFill>
                  <a:srgbClr val="000000"/>
                </a:solidFill>
                <a:latin typeface="Trebuchet MS"/>
              </a:rPr>
              <a:t>Zaman </a:t>
            </a:r>
            <a:r>
              <a:rPr lang="tr-TR" sz="2900" kern="0" dirty="0" smtClean="0">
                <a:solidFill>
                  <a:srgbClr val="000000"/>
                </a:solidFill>
                <a:latin typeface="Trebuchet MS"/>
              </a:rPr>
              <a:t>alıcı</a:t>
            </a:r>
          </a:p>
          <a:p>
            <a:pPr marL="0" lvl="0" indent="0" defTabSz="914400" fontAlgn="base">
              <a:spcBef>
                <a:spcPct val="20000"/>
              </a:spcBef>
              <a:spcAft>
                <a:spcPct val="0"/>
              </a:spcAft>
              <a:buClrTx/>
              <a:buNone/>
            </a:pPr>
            <a:endParaRPr lang="tr-TR" sz="2900" kern="0" dirty="0">
              <a:solidFill>
                <a:srgbClr val="000000"/>
              </a:solidFill>
              <a:latin typeface="Trebuchet MS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900" kern="0" dirty="0" err="1">
                <a:solidFill>
                  <a:srgbClr val="FF0000"/>
                </a:solidFill>
                <a:latin typeface="Trebuchet MS"/>
              </a:rPr>
              <a:t>Mortalite</a:t>
            </a:r>
            <a:r>
              <a:rPr lang="tr-TR" sz="2900" kern="0" dirty="0">
                <a:solidFill>
                  <a:srgbClr val="FF0000"/>
                </a:solidFill>
                <a:latin typeface="Trebuchet MS"/>
              </a:rPr>
              <a:t> ve </a:t>
            </a:r>
            <a:r>
              <a:rPr lang="tr-TR" sz="2900" kern="0" dirty="0" err="1">
                <a:solidFill>
                  <a:srgbClr val="FF0000"/>
                </a:solidFill>
                <a:latin typeface="Trebuchet MS"/>
              </a:rPr>
              <a:t>morbiditesi</a:t>
            </a:r>
            <a:r>
              <a:rPr lang="tr-TR" sz="2900" kern="0" dirty="0">
                <a:solidFill>
                  <a:srgbClr val="FF0000"/>
                </a:solidFill>
                <a:latin typeface="Trebuchet MS"/>
              </a:rPr>
              <a:t> daha </a:t>
            </a:r>
            <a:r>
              <a:rPr lang="tr-TR" sz="2900" kern="0" dirty="0" smtClean="0">
                <a:solidFill>
                  <a:srgbClr val="FF0000"/>
                </a:solidFill>
                <a:latin typeface="Trebuchet MS"/>
              </a:rPr>
              <a:t>yüksek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endParaRPr lang="tr-TR" sz="2900" kern="0" dirty="0">
              <a:solidFill>
                <a:srgbClr val="FF0000"/>
              </a:solidFill>
              <a:latin typeface="Trebuchet MS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900" kern="0" dirty="0">
                <a:solidFill>
                  <a:schemeClr val="tx1"/>
                </a:solidFill>
                <a:latin typeface="Trebuchet MS"/>
              </a:rPr>
              <a:t>Önceden kapak cerrahisi uygulanmış olan bireyler, tüm kapak hastalarının %28’ini oluştururlar.</a:t>
            </a:r>
          </a:p>
          <a:p>
            <a:pPr marL="0" lvl="0" indent="0" defTabSz="914400" fontAlgn="base">
              <a:spcBef>
                <a:spcPct val="20000"/>
              </a:spcBef>
              <a:spcAft>
                <a:spcPct val="0"/>
              </a:spcAft>
              <a:buClrTx/>
              <a:buNone/>
            </a:pPr>
            <a:endParaRPr lang="tr-TR" sz="2900" kern="0" dirty="0">
              <a:solidFill>
                <a:schemeClr val="tx1"/>
              </a:solidFill>
              <a:latin typeface="Trebuchet MS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900" kern="0" dirty="0">
                <a:solidFill>
                  <a:srgbClr val="FF0000"/>
                </a:solidFill>
                <a:latin typeface="Trebuchet MS"/>
              </a:rPr>
              <a:t>‘Kalp ekibi’ </a:t>
            </a:r>
            <a:r>
              <a:rPr lang="tr-TR" sz="2900" kern="0" dirty="0">
                <a:solidFill>
                  <a:schemeClr val="tx1"/>
                </a:solidFill>
                <a:latin typeface="Trebuchet MS"/>
              </a:rPr>
              <a:t>hasta ve hastalık </a:t>
            </a:r>
            <a:r>
              <a:rPr lang="tr-TR" sz="2900" kern="0" dirty="0" smtClean="0">
                <a:solidFill>
                  <a:schemeClr val="tx1"/>
                </a:solidFill>
                <a:latin typeface="Trebuchet MS"/>
              </a:rPr>
              <a:t>yönetimi</a:t>
            </a:r>
          </a:p>
          <a:p>
            <a:pPr marL="0" lvl="0" indent="0" defTabSz="914400" fontAlgn="base">
              <a:spcBef>
                <a:spcPct val="20000"/>
              </a:spcBef>
              <a:spcAft>
                <a:spcPct val="0"/>
              </a:spcAft>
              <a:buClrTx/>
              <a:buNone/>
            </a:pPr>
            <a:endParaRPr lang="tr-TR" sz="2900" kern="0" dirty="0" smtClean="0">
              <a:solidFill>
                <a:schemeClr val="tx1"/>
              </a:solidFill>
              <a:latin typeface="Trebuchet MS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en-US" sz="2900" kern="0" dirty="0">
                <a:solidFill>
                  <a:schemeClr val="tx1"/>
                </a:solidFill>
                <a:latin typeface="Trebuchet MS"/>
              </a:rPr>
              <a:t>Iung B, et al. A prospective survey of patients with </a:t>
            </a:r>
            <a:r>
              <a:rPr lang="en-US" sz="2900" kern="0" dirty="0" err="1">
                <a:solidFill>
                  <a:schemeClr val="tx1"/>
                </a:solidFill>
                <a:latin typeface="Trebuchet MS"/>
              </a:rPr>
              <a:t>valvular</a:t>
            </a:r>
            <a:r>
              <a:rPr lang="en-US" sz="2900" kern="0" dirty="0">
                <a:solidFill>
                  <a:schemeClr val="tx1"/>
                </a:solidFill>
                <a:latin typeface="Trebuchet MS"/>
              </a:rPr>
              <a:t> heart disease in Europe: the Euro Heart Survey on </a:t>
            </a:r>
            <a:r>
              <a:rPr lang="en-US" sz="2900" kern="0" dirty="0" err="1">
                <a:solidFill>
                  <a:schemeClr val="tx1"/>
                </a:solidFill>
                <a:latin typeface="Trebuchet MS"/>
              </a:rPr>
              <a:t>Valvular</a:t>
            </a:r>
            <a:r>
              <a:rPr lang="en-US" sz="2900" kern="0" dirty="0">
                <a:solidFill>
                  <a:schemeClr val="tx1"/>
                </a:solidFill>
                <a:latin typeface="Trebuchet MS"/>
              </a:rPr>
              <a:t> Heart Disease. </a:t>
            </a:r>
            <a:r>
              <a:rPr lang="en-US" sz="2900" kern="0" dirty="0" err="1">
                <a:solidFill>
                  <a:schemeClr val="tx1"/>
                </a:solidFill>
                <a:latin typeface="Trebuchet MS"/>
              </a:rPr>
              <a:t>Eur</a:t>
            </a:r>
            <a:r>
              <a:rPr lang="en-US" sz="2900" kern="0" dirty="0">
                <a:solidFill>
                  <a:schemeClr val="tx1"/>
                </a:solidFill>
                <a:latin typeface="Trebuchet MS"/>
              </a:rPr>
              <a:t> Heart J 2003;24:1231-43</a:t>
            </a:r>
            <a:r>
              <a:rPr lang="en-US" sz="2900" kern="0" dirty="0" smtClean="0">
                <a:solidFill>
                  <a:schemeClr val="tx1"/>
                </a:solidFill>
                <a:latin typeface="Trebuchet MS"/>
              </a:rPr>
              <a:t>.</a:t>
            </a:r>
            <a:endParaRPr lang="tr-TR" sz="2800" kern="0" dirty="0">
              <a:solidFill>
                <a:srgbClr val="FF0000"/>
              </a:solidFill>
              <a:latin typeface="Trebuchet M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245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Predictors of in-hospital mortality following redo cardiac </a:t>
            </a:r>
            <a:r>
              <a:rPr lang="en-US" dirty="0" smtClean="0">
                <a:solidFill>
                  <a:schemeClr val="tx1"/>
                </a:solidFill>
              </a:rPr>
              <a:t>surgery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5" y="2682240"/>
            <a:ext cx="6591985" cy="3228982"/>
          </a:xfrm>
        </p:spPr>
        <p:txBody>
          <a:bodyPr/>
          <a:lstStyle/>
          <a:p>
            <a:r>
              <a:rPr lang="tr-TR" b="1" dirty="0" err="1" smtClean="0"/>
              <a:t>Interv</a:t>
            </a:r>
            <a:r>
              <a:rPr lang="tr-TR" b="1" dirty="0" smtClean="0"/>
              <a:t> </a:t>
            </a:r>
            <a:r>
              <a:rPr lang="tr-TR" b="1" dirty="0" err="1" smtClean="0"/>
              <a:t>Med</a:t>
            </a:r>
            <a:r>
              <a:rPr lang="tr-TR" b="1" dirty="0" smtClean="0"/>
              <a:t> </a:t>
            </a:r>
            <a:r>
              <a:rPr lang="tr-TR" b="1" dirty="0" err="1" smtClean="0"/>
              <a:t>Appl</a:t>
            </a:r>
            <a:r>
              <a:rPr lang="tr-TR" b="1" dirty="0" smtClean="0"/>
              <a:t> </a:t>
            </a:r>
            <a:r>
              <a:rPr lang="tr-TR" b="1" dirty="0" err="1" smtClean="0"/>
              <a:t>Sci</a:t>
            </a:r>
            <a:r>
              <a:rPr lang="tr-TR" b="1" dirty="0" smtClean="0"/>
              <a:t>. 2015 Sep;7(3):102-7.</a:t>
            </a:r>
          </a:p>
          <a:p>
            <a:r>
              <a:rPr lang="en-US" dirty="0">
                <a:solidFill>
                  <a:srgbClr val="FF0000"/>
                </a:solidFill>
              </a:rPr>
              <a:t>1367 patients </a:t>
            </a:r>
            <a:r>
              <a:rPr lang="en-US" dirty="0"/>
              <a:t>underwent cardiac surgical procedure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2400" b="1" dirty="0" smtClean="0">
                <a:solidFill>
                  <a:schemeClr val="tx1"/>
                </a:solidFill>
              </a:rPr>
              <a:t>Sonuç</a:t>
            </a:r>
            <a:r>
              <a:rPr lang="tr-TR" sz="2400" b="1" dirty="0" smtClean="0"/>
              <a:t>:</a:t>
            </a:r>
            <a:r>
              <a:rPr lang="en-US" sz="2400" dirty="0" err="1" smtClean="0">
                <a:solidFill>
                  <a:schemeClr val="tx1"/>
                </a:solidFill>
              </a:rPr>
              <a:t>Postoperati</a:t>
            </a:r>
            <a:r>
              <a:rPr lang="tr-TR" sz="2400" dirty="0" smtClean="0">
                <a:solidFill>
                  <a:schemeClr val="tx1"/>
                </a:solidFill>
              </a:rPr>
              <a:t>f</a:t>
            </a:r>
            <a:r>
              <a:rPr lang="en-US" sz="2400" dirty="0" smtClean="0">
                <a:solidFill>
                  <a:schemeClr val="tx1"/>
                </a:solidFill>
              </a:rPr>
              <a:t> AF </a:t>
            </a:r>
            <a:r>
              <a:rPr lang="tr-TR" sz="2400" dirty="0" smtClean="0">
                <a:solidFill>
                  <a:schemeClr val="tx1"/>
                </a:solidFill>
              </a:rPr>
              <a:t>ve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EuroSCORE</a:t>
            </a:r>
            <a:r>
              <a:rPr lang="tr-TR" sz="2400" dirty="0" smtClean="0">
                <a:solidFill>
                  <a:schemeClr val="tx1"/>
                </a:solidFill>
              </a:rPr>
              <a:t>,  </a:t>
            </a:r>
            <a:r>
              <a:rPr lang="tr-TR" sz="2400" dirty="0" err="1" smtClean="0">
                <a:solidFill>
                  <a:schemeClr val="tx1"/>
                </a:solidFill>
              </a:rPr>
              <a:t>redo</a:t>
            </a:r>
            <a:r>
              <a:rPr lang="tr-TR" sz="2400" dirty="0" smtClean="0">
                <a:solidFill>
                  <a:schemeClr val="tx1"/>
                </a:solidFill>
              </a:rPr>
              <a:t> vakaların hastane </a:t>
            </a:r>
            <a:r>
              <a:rPr lang="tr-TR" sz="2400" dirty="0" err="1" smtClean="0">
                <a:solidFill>
                  <a:schemeClr val="tx1"/>
                </a:solidFill>
              </a:rPr>
              <a:t>mortalitesinin</a:t>
            </a:r>
            <a:r>
              <a:rPr lang="tr-TR" sz="2400" dirty="0" smtClean="0">
                <a:solidFill>
                  <a:schemeClr val="tx1"/>
                </a:solidFill>
              </a:rPr>
              <a:t> belirleyicileridir.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89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3612" y="362853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Cardiac reoperations in octogenarians: Do they really benefit?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Geriatr</a:t>
            </a:r>
            <a:r>
              <a:rPr lang="en-US" b="1" dirty="0"/>
              <a:t> </a:t>
            </a:r>
            <a:r>
              <a:rPr lang="en-US" b="1" dirty="0" err="1"/>
              <a:t>Gerontol</a:t>
            </a:r>
            <a:r>
              <a:rPr lang="en-US" b="1" dirty="0"/>
              <a:t> Int. 2015 Oct 13</a:t>
            </a:r>
            <a:r>
              <a:rPr lang="en-US" b="1" dirty="0" smtClean="0"/>
              <a:t>.</a:t>
            </a:r>
            <a:endParaRPr lang="tr-TR" b="1" dirty="0" smtClean="0"/>
          </a:p>
          <a:p>
            <a:endParaRPr lang="tr-TR" dirty="0"/>
          </a:p>
          <a:p>
            <a:r>
              <a:rPr lang="en-US" dirty="0">
                <a:solidFill>
                  <a:srgbClr val="FF0000"/>
                </a:solidFill>
              </a:rPr>
              <a:t>84 consecutive patients aged ≥80 </a:t>
            </a:r>
            <a:r>
              <a:rPr lang="en-US" dirty="0" smtClean="0">
                <a:solidFill>
                  <a:srgbClr val="FF0000"/>
                </a:solidFill>
              </a:rPr>
              <a:t>years</a:t>
            </a:r>
            <a:endParaRPr lang="tr-TR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r>
              <a:rPr lang="tr-TR" sz="2400" b="1" dirty="0" smtClean="0">
                <a:solidFill>
                  <a:schemeClr val="tx1"/>
                </a:solidFill>
              </a:rPr>
              <a:t>Sonuç: </a:t>
            </a:r>
            <a:r>
              <a:rPr lang="tr-TR" sz="2400" dirty="0" smtClean="0">
                <a:solidFill>
                  <a:schemeClr val="tx1"/>
                </a:solidFill>
              </a:rPr>
              <a:t>yüksek </a:t>
            </a:r>
            <a:r>
              <a:rPr lang="tr-TR" sz="2400" dirty="0" err="1" smtClean="0">
                <a:solidFill>
                  <a:schemeClr val="tx1"/>
                </a:solidFill>
              </a:rPr>
              <a:t>perioperatif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mortaliteye</a:t>
            </a:r>
            <a:r>
              <a:rPr lang="tr-TR" sz="2400" dirty="0" smtClean="0">
                <a:solidFill>
                  <a:schemeClr val="tx1"/>
                </a:solidFill>
              </a:rPr>
              <a:t> rağmen, ileri yaş </a:t>
            </a:r>
            <a:r>
              <a:rPr lang="tr-TR" sz="2400" dirty="0" err="1" smtClean="0">
                <a:solidFill>
                  <a:schemeClr val="tx1"/>
                </a:solidFill>
              </a:rPr>
              <a:t>redo</a:t>
            </a:r>
            <a:r>
              <a:rPr lang="tr-TR" sz="2400" dirty="0" smtClean="0">
                <a:solidFill>
                  <a:schemeClr val="tx1"/>
                </a:solidFill>
              </a:rPr>
              <a:t> kardiyak operasyonlar için </a:t>
            </a:r>
            <a:r>
              <a:rPr lang="tr-TR" sz="2400" dirty="0" err="1" smtClean="0">
                <a:solidFill>
                  <a:schemeClr val="tx1"/>
                </a:solidFill>
              </a:rPr>
              <a:t>kontraendikasyon</a:t>
            </a:r>
            <a:r>
              <a:rPr lang="tr-TR" sz="2400" dirty="0" smtClean="0">
                <a:solidFill>
                  <a:schemeClr val="tx1"/>
                </a:solidFill>
              </a:rPr>
              <a:t> değildir.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8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Yöntem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1189" y="2133600"/>
            <a:ext cx="7733211" cy="3777622"/>
          </a:xfrm>
        </p:spPr>
        <p:txBody>
          <a:bodyPr>
            <a:normAutofit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400" kern="0" dirty="0">
                <a:solidFill>
                  <a:srgbClr val="000000"/>
                </a:solidFill>
                <a:latin typeface="Trebuchet MS"/>
              </a:rPr>
              <a:t>Preoperatif hazırlık: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Kan ve kan ürünü hazırlığı (</a:t>
            </a:r>
            <a:r>
              <a:rPr lang="tr-TR" sz="2000" kern="0" dirty="0" err="1">
                <a:solidFill>
                  <a:srgbClr val="FF0000"/>
                </a:solidFill>
                <a:latin typeface="Trebuchet MS"/>
              </a:rPr>
              <a:t>cell</a:t>
            </a:r>
            <a:r>
              <a:rPr lang="tr-TR" sz="2000" kern="0" dirty="0">
                <a:solidFill>
                  <a:srgbClr val="FF0000"/>
                </a:solidFill>
                <a:latin typeface="Trebuchet MS"/>
              </a:rPr>
              <a:t> </a:t>
            </a:r>
            <a:r>
              <a:rPr lang="tr-TR" sz="2000" kern="0" dirty="0" err="1">
                <a:solidFill>
                  <a:srgbClr val="FF0000"/>
                </a:solidFill>
                <a:latin typeface="Trebuchet MS"/>
              </a:rPr>
              <a:t>saver</a:t>
            </a: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)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Santral </a:t>
            </a:r>
            <a:r>
              <a:rPr lang="tr-TR" sz="2000" kern="0" dirty="0" err="1" smtClean="0">
                <a:solidFill>
                  <a:srgbClr val="000000"/>
                </a:solidFill>
                <a:latin typeface="Trebuchet MS"/>
              </a:rPr>
              <a:t>kateterizasyon</a:t>
            </a:r>
            <a:r>
              <a:rPr lang="tr-TR" sz="2000" kern="0" dirty="0" smtClean="0">
                <a:solidFill>
                  <a:srgbClr val="000000"/>
                </a:solidFill>
                <a:latin typeface="Trebuchet MS"/>
              </a:rPr>
              <a:t>-çift </a:t>
            </a:r>
            <a:r>
              <a:rPr lang="tr-TR" sz="2000" kern="0" dirty="0" err="1" smtClean="0">
                <a:solidFill>
                  <a:srgbClr val="000000"/>
                </a:solidFill>
                <a:latin typeface="Trebuchet MS"/>
              </a:rPr>
              <a:t>lümenli</a:t>
            </a:r>
            <a:r>
              <a:rPr lang="tr-TR" sz="2000" kern="0" dirty="0" smtClean="0">
                <a:solidFill>
                  <a:srgbClr val="000000"/>
                </a:solidFill>
                <a:latin typeface="Trebuchet MS"/>
              </a:rPr>
              <a:t> tüp </a:t>
            </a:r>
            <a:r>
              <a:rPr lang="tr-TR" sz="2000" kern="0" dirty="0" err="1" smtClean="0">
                <a:solidFill>
                  <a:srgbClr val="000000"/>
                </a:solidFill>
                <a:latin typeface="Trebuchet MS"/>
              </a:rPr>
              <a:t>entubasyon</a:t>
            </a:r>
            <a:endParaRPr lang="tr-TR" sz="2000" kern="0" dirty="0">
              <a:solidFill>
                <a:srgbClr val="000000"/>
              </a:solidFill>
              <a:latin typeface="Trebuchet MS"/>
            </a:endParaRP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000" kern="0" dirty="0" err="1">
                <a:solidFill>
                  <a:srgbClr val="000000"/>
                </a:solidFill>
                <a:latin typeface="Trebuchet MS"/>
              </a:rPr>
              <a:t>Kanülasyon</a:t>
            </a: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 yeri alternatifleri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000" kern="0" dirty="0" err="1">
                <a:solidFill>
                  <a:srgbClr val="FF0000"/>
                </a:solidFill>
                <a:latin typeface="Trebuchet MS"/>
              </a:rPr>
              <a:t>Defibrilasyon</a:t>
            </a:r>
            <a:r>
              <a:rPr lang="tr-TR" sz="2000" kern="0" dirty="0">
                <a:solidFill>
                  <a:srgbClr val="FF0000"/>
                </a:solidFill>
                <a:latin typeface="Trebuchet MS"/>
              </a:rPr>
              <a:t> hazırlığı</a:t>
            </a: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•"/>
            </a:pPr>
            <a:r>
              <a:rPr lang="tr-TR" sz="2400" kern="0" dirty="0" err="1">
                <a:solidFill>
                  <a:srgbClr val="000000"/>
                </a:solidFill>
                <a:latin typeface="Trebuchet MS"/>
              </a:rPr>
              <a:t>Operatif</a:t>
            </a:r>
            <a:r>
              <a:rPr lang="tr-TR" sz="2400" kern="0" dirty="0">
                <a:solidFill>
                  <a:srgbClr val="000000"/>
                </a:solidFill>
                <a:latin typeface="Trebuchet MS"/>
              </a:rPr>
              <a:t> teknik: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000" kern="0" dirty="0" err="1">
                <a:solidFill>
                  <a:srgbClr val="FF0000"/>
                </a:solidFill>
                <a:latin typeface="Trebuchet MS"/>
              </a:rPr>
              <a:t>Oscilating</a:t>
            </a:r>
            <a:r>
              <a:rPr lang="tr-TR" sz="2000" kern="0" dirty="0">
                <a:solidFill>
                  <a:srgbClr val="FF0000"/>
                </a:solidFill>
                <a:latin typeface="Trebuchet MS"/>
              </a:rPr>
              <a:t> </a:t>
            </a:r>
            <a:r>
              <a:rPr lang="tr-TR" sz="2000" kern="0" dirty="0" err="1">
                <a:solidFill>
                  <a:srgbClr val="FF0000"/>
                </a:solidFill>
                <a:latin typeface="Trebuchet MS"/>
              </a:rPr>
              <a:t>saw</a:t>
            </a:r>
            <a:r>
              <a:rPr lang="tr-TR" sz="2000" kern="0" dirty="0">
                <a:solidFill>
                  <a:srgbClr val="FF0000"/>
                </a:solidFill>
                <a:latin typeface="Trebuchet MS"/>
              </a:rPr>
              <a:t> </a:t>
            </a: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(üstten testere)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000" kern="0" dirty="0" err="1">
                <a:solidFill>
                  <a:srgbClr val="000000"/>
                </a:solidFill>
                <a:latin typeface="Trebuchet MS"/>
              </a:rPr>
              <a:t>Elektrokoter</a:t>
            </a: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 ve keskin </a:t>
            </a:r>
            <a:r>
              <a:rPr lang="tr-TR" sz="2000" kern="0" dirty="0" err="1">
                <a:solidFill>
                  <a:srgbClr val="000000"/>
                </a:solidFill>
                <a:latin typeface="Trebuchet MS"/>
              </a:rPr>
              <a:t>diseksiyon</a:t>
            </a:r>
            <a:endParaRPr lang="tr-TR" sz="2000" kern="0" dirty="0">
              <a:solidFill>
                <a:srgbClr val="000000"/>
              </a:solidFill>
              <a:latin typeface="Trebuchet MS"/>
            </a:endParaRP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  <a:buFontTx/>
              <a:buChar char="–"/>
            </a:pPr>
            <a:r>
              <a:rPr lang="tr-TR" sz="2000" kern="0" dirty="0" smtClean="0">
                <a:solidFill>
                  <a:srgbClr val="000000"/>
                </a:solidFill>
                <a:latin typeface="Trebuchet MS"/>
              </a:rPr>
              <a:t>CABG</a:t>
            </a: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: </a:t>
            </a:r>
            <a:r>
              <a:rPr lang="tr-TR" sz="2000" kern="0" dirty="0" err="1">
                <a:solidFill>
                  <a:srgbClr val="000000"/>
                </a:solidFill>
                <a:latin typeface="Trebuchet MS"/>
              </a:rPr>
              <a:t>Embolizasyon</a:t>
            </a: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 riski nedeni ile </a:t>
            </a:r>
            <a:r>
              <a:rPr lang="tr-TR" sz="2000" kern="0" dirty="0" err="1">
                <a:solidFill>
                  <a:srgbClr val="000000"/>
                </a:solidFill>
                <a:latin typeface="Trebuchet MS"/>
              </a:rPr>
              <a:t>ven</a:t>
            </a: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tr-TR" sz="2000" kern="0" dirty="0" err="1">
                <a:solidFill>
                  <a:srgbClr val="000000"/>
                </a:solidFill>
                <a:latin typeface="Trebuchet MS"/>
              </a:rPr>
              <a:t>greftlerinin</a:t>
            </a:r>
            <a:r>
              <a:rPr lang="tr-TR" sz="2000" kern="0" dirty="0">
                <a:solidFill>
                  <a:srgbClr val="000000"/>
                </a:solidFill>
                <a:latin typeface="Trebuchet MS"/>
              </a:rPr>
              <a:t> manipülasyonundan kaçınılmalıdır.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675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Cell </a:t>
            </a:r>
            <a:r>
              <a:rPr lang="tr-TR" dirty="0" err="1" smtClean="0">
                <a:solidFill>
                  <a:schemeClr val="tx1"/>
                </a:solidFill>
              </a:rPr>
              <a:t>Saver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8994" y="104502"/>
            <a:ext cx="4086000" cy="3778250"/>
          </a:xfrm>
          <a:prstGeom prst="rect">
            <a:avLst/>
          </a:prstGeom>
        </p:spPr>
      </p:pic>
      <p:pic>
        <p:nvPicPr>
          <p:cNvPr id="1026" name="Picture 2" descr="http://cdni.wired.co.uk/1920x1280/s_v/shutterstock_21682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994" y="3421760"/>
            <a:ext cx="4086000" cy="289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493234" y="2339878"/>
            <a:ext cx="3027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Kan ve kan ürünü hazırlığı </a:t>
            </a:r>
          </a:p>
        </p:txBody>
      </p:sp>
    </p:spTree>
    <p:extLst>
      <p:ext uri="{BB962C8B-B14F-4D97-AF65-F5344CB8AC3E}">
        <p14:creationId xmlns:p14="http://schemas.microsoft.com/office/powerpoint/2010/main" val="297169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tx1"/>
                </a:solidFill>
              </a:rPr>
              <a:t>Defibrilasyon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2416" y="2211976"/>
            <a:ext cx="6400396" cy="3699245"/>
          </a:xfrm>
        </p:spPr>
        <p:txBody>
          <a:bodyPr>
            <a:normAutofit fontScale="92500"/>
          </a:bodyPr>
          <a:lstStyle/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alibri"/>
              </a:rPr>
              <a:t>Preoperatif hazırlık sırasında, hastanın sırtına </a:t>
            </a:r>
            <a:r>
              <a:rPr lang="tr-TR" sz="3200" dirty="0">
                <a:solidFill>
                  <a:srgbClr val="FF0000"/>
                </a:solidFill>
                <a:latin typeface="Calibri"/>
              </a:rPr>
              <a:t>iki </a:t>
            </a:r>
            <a:r>
              <a:rPr lang="tr-TR" sz="3200" dirty="0" smtClean="0">
                <a:solidFill>
                  <a:srgbClr val="FF0000"/>
                </a:solidFill>
                <a:latin typeface="Calibri"/>
              </a:rPr>
              <a:t>adet </a:t>
            </a:r>
            <a:r>
              <a:rPr lang="tr-TR" sz="3200" dirty="0" err="1" smtClean="0">
                <a:solidFill>
                  <a:srgbClr val="FF0000"/>
                </a:solidFill>
                <a:latin typeface="Calibri"/>
              </a:rPr>
              <a:t>ped</a:t>
            </a:r>
            <a:r>
              <a:rPr lang="tr-TR" sz="3200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tr-TR" sz="3200" dirty="0">
                <a:solidFill>
                  <a:schemeClr val="tx1"/>
                </a:solidFill>
                <a:latin typeface="Calibri"/>
              </a:rPr>
              <a:t>yapıştırılarak, kros </a:t>
            </a:r>
            <a:r>
              <a:rPr lang="tr-TR" sz="3200" dirty="0" err="1">
                <a:solidFill>
                  <a:schemeClr val="tx1"/>
                </a:solidFill>
                <a:latin typeface="Calibri"/>
              </a:rPr>
              <a:t>klemp</a:t>
            </a:r>
            <a:r>
              <a:rPr lang="tr-TR" sz="3200" dirty="0">
                <a:solidFill>
                  <a:schemeClr val="tx1"/>
                </a:solidFill>
                <a:latin typeface="Calibri"/>
              </a:rPr>
              <a:t> kaldırıldığında </a:t>
            </a:r>
            <a:r>
              <a:rPr lang="tr-TR" sz="3200" dirty="0" err="1">
                <a:solidFill>
                  <a:schemeClr val="tx1"/>
                </a:solidFill>
                <a:latin typeface="Calibri"/>
              </a:rPr>
              <a:t>external</a:t>
            </a:r>
            <a:r>
              <a:rPr lang="tr-TR" sz="3200" dirty="0">
                <a:solidFill>
                  <a:schemeClr val="tx1"/>
                </a:solidFill>
                <a:latin typeface="Calibri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Calibri"/>
              </a:rPr>
              <a:t>defibrilasyon</a:t>
            </a:r>
            <a:r>
              <a:rPr lang="tr-TR" sz="3200" dirty="0">
                <a:solidFill>
                  <a:schemeClr val="tx1"/>
                </a:solidFill>
                <a:latin typeface="Calibri"/>
              </a:rPr>
              <a:t> için bu </a:t>
            </a:r>
            <a:r>
              <a:rPr lang="tr-TR" sz="3200" dirty="0" err="1">
                <a:solidFill>
                  <a:schemeClr val="tx1"/>
                </a:solidFill>
                <a:latin typeface="Calibri"/>
              </a:rPr>
              <a:t>pedlerden</a:t>
            </a:r>
            <a:r>
              <a:rPr lang="tr-TR" sz="3200" dirty="0">
                <a:solidFill>
                  <a:schemeClr val="tx1"/>
                </a:solidFill>
                <a:latin typeface="Calibri"/>
              </a:rPr>
              <a:t> yararlanılabilir.</a:t>
            </a:r>
          </a:p>
          <a:p>
            <a:pPr lvl="0" defTabSz="914400">
              <a:spcBef>
                <a:spcPct val="20000"/>
              </a:spcBef>
              <a:buClrTx/>
              <a:buFont typeface="Arial" pitchFamily="34" charset="0"/>
              <a:buChar char="•"/>
            </a:pPr>
            <a:r>
              <a:rPr lang="tr-TR" sz="3200" dirty="0">
                <a:solidFill>
                  <a:schemeClr val="tx1"/>
                </a:solidFill>
                <a:latin typeface="Calibri"/>
              </a:rPr>
              <a:t>Ancak </a:t>
            </a:r>
            <a:r>
              <a:rPr lang="tr-TR" sz="3200" dirty="0" err="1">
                <a:solidFill>
                  <a:srgbClr val="FF0000"/>
                </a:solidFill>
                <a:latin typeface="Calibri"/>
              </a:rPr>
              <a:t>standard</a:t>
            </a:r>
            <a:r>
              <a:rPr lang="tr-TR" sz="3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Calibri"/>
              </a:rPr>
              <a:t>internal</a:t>
            </a:r>
            <a:r>
              <a:rPr lang="tr-TR" sz="3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Calibri"/>
              </a:rPr>
              <a:t>defibrilasyon</a:t>
            </a:r>
            <a:r>
              <a:rPr lang="tr-TR" sz="32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tr-TR" sz="3200" dirty="0">
                <a:solidFill>
                  <a:schemeClr val="tx1"/>
                </a:solidFill>
                <a:latin typeface="Calibri"/>
              </a:rPr>
              <a:t>da yapılabilir.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8356" y="0"/>
            <a:ext cx="2182557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0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2_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404</TotalTime>
  <Words>609</Words>
  <Application>Microsoft Office PowerPoint</Application>
  <PresentationFormat>Ekran Gösterisi (4:3)</PresentationFormat>
  <Paragraphs>103</Paragraphs>
  <Slides>28</Slides>
  <Notes>1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28</vt:i4>
      </vt:variant>
    </vt:vector>
  </HeadingPairs>
  <TitlesOfParts>
    <vt:vector size="38" baseType="lpstr">
      <vt:lpstr>Arial</vt:lpstr>
      <vt:lpstr>Book Antiqua</vt:lpstr>
      <vt:lpstr>Calibri</vt:lpstr>
      <vt:lpstr>Century Gothic</vt:lpstr>
      <vt:lpstr>Garamond</vt:lpstr>
      <vt:lpstr>Trebuchet MS</vt:lpstr>
      <vt:lpstr>Wingdings 3</vt:lpstr>
      <vt:lpstr>Duman</vt:lpstr>
      <vt:lpstr>1_Duman</vt:lpstr>
      <vt:lpstr>2_Duman</vt:lpstr>
      <vt:lpstr>Reoperasyon Uygulanacak Açık Kalp Vakalarında Cerrahi Yaklaşımlar</vt:lpstr>
      <vt:lpstr>Çıkar Çatışması Beyanı</vt:lpstr>
      <vt:lpstr>Re-operasyonlar</vt:lpstr>
      <vt:lpstr>Re-operasyonlar</vt:lpstr>
      <vt:lpstr>Predictors of in-hospital mortality following redo cardiac surgery</vt:lpstr>
      <vt:lpstr>Cardiac reoperations in octogenarians: Do they really benefit?</vt:lpstr>
      <vt:lpstr>Yöntem</vt:lpstr>
      <vt:lpstr>Cell Saver</vt:lpstr>
      <vt:lpstr>Defibrilasyon</vt:lpstr>
      <vt:lpstr>Anestezi Hazırlık</vt:lpstr>
      <vt:lpstr>Perkutan Venöz Kanülasyon</vt:lpstr>
      <vt:lpstr>Perkutan Kanüller</vt:lpstr>
      <vt:lpstr>Perkutan Kanülasyon</vt:lpstr>
      <vt:lpstr>Femoral Venöz Kanulasyon</vt:lpstr>
      <vt:lpstr>PowerPoint Sunusu</vt:lpstr>
      <vt:lpstr>PowerPoint Sunusu</vt:lpstr>
      <vt:lpstr>İABP-Pedler</vt:lpstr>
      <vt:lpstr>PowerPoint Sunusu</vt:lpstr>
      <vt:lpstr>Cerrahi Uygulama</vt:lpstr>
      <vt:lpstr>Vakum Destekli Venöz Drenaj (20-60 mm Hg)</vt:lpstr>
      <vt:lpstr>Rezervuar</vt:lpstr>
      <vt:lpstr>Aydınlatma</vt:lpstr>
      <vt:lpstr>Declamping Deairing Defibrillation</vt:lpstr>
      <vt:lpstr>Suturless Kapaklar</vt:lpstr>
      <vt:lpstr>Dikişsiz Biyoprotezler</vt:lpstr>
      <vt:lpstr>Yapay Korda</vt:lpstr>
      <vt:lpstr>Sonuç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Öztekin Oto</dc:creator>
  <cp:lastModifiedBy>PC1</cp:lastModifiedBy>
  <cp:revision>48</cp:revision>
  <dcterms:created xsi:type="dcterms:W3CDTF">2015-11-04T12:19:36Z</dcterms:created>
  <dcterms:modified xsi:type="dcterms:W3CDTF">2015-11-05T18:36:07Z</dcterms:modified>
</cp:coreProperties>
</file>