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87" r:id="rId3"/>
    <p:sldId id="261" r:id="rId4"/>
    <p:sldId id="283" r:id="rId5"/>
    <p:sldId id="267" r:id="rId6"/>
    <p:sldId id="268" r:id="rId7"/>
    <p:sldId id="269" r:id="rId8"/>
    <p:sldId id="272" r:id="rId9"/>
    <p:sldId id="270" r:id="rId10"/>
    <p:sldId id="271" r:id="rId11"/>
    <p:sldId id="292" r:id="rId12"/>
    <p:sldId id="300" r:id="rId13"/>
    <p:sldId id="293" r:id="rId14"/>
    <p:sldId id="279" r:id="rId15"/>
    <p:sldId id="294" r:id="rId16"/>
    <p:sldId id="277" r:id="rId17"/>
    <p:sldId id="291" r:id="rId18"/>
    <p:sldId id="301" r:id="rId19"/>
    <p:sldId id="299" r:id="rId2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54" autoAdjust="0"/>
  </p:normalViewPr>
  <p:slideViewPr>
    <p:cSldViewPr>
      <p:cViewPr>
        <p:scale>
          <a:sx n="74" d="100"/>
          <a:sy n="74" d="100"/>
        </p:scale>
        <p:origin x="-1170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BEE84-E354-4DA0-A4E7-019B7D6AD60B}" type="datetimeFigureOut">
              <a:rPr lang="tr-TR" smtClean="0"/>
              <a:pPr/>
              <a:t>7.11.2015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60FA6-E3C6-47FC-A0B2-BBF61BD5FF0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090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tr-TR" sz="1200" i="1" dirty="0" err="1" smtClean="0">
                <a:solidFill>
                  <a:srgbClr val="FF0000"/>
                </a:solidFill>
              </a:rPr>
              <a:t>PTE’de</a:t>
            </a:r>
            <a:r>
              <a:rPr lang="tr-TR" sz="1200" i="1" dirty="0" smtClean="0">
                <a:solidFill>
                  <a:srgbClr val="FF0000"/>
                </a:solidFill>
              </a:rPr>
              <a:t> amaç</a:t>
            </a:r>
            <a:r>
              <a:rPr lang="tr-TR" sz="1200" dirty="0" smtClean="0"/>
              <a:t>, </a:t>
            </a:r>
            <a:r>
              <a:rPr lang="tr-TR" sz="1200" dirty="0" err="1" smtClean="0"/>
              <a:t>pulmoner</a:t>
            </a:r>
            <a:r>
              <a:rPr lang="tr-TR" sz="1200" dirty="0" smtClean="0"/>
              <a:t> arter içindeki organize </a:t>
            </a:r>
            <a:r>
              <a:rPr lang="tr-TR" sz="1200" dirty="0" err="1" smtClean="0"/>
              <a:t>trombüsü</a:t>
            </a:r>
            <a:r>
              <a:rPr lang="tr-TR" sz="1200" dirty="0" smtClean="0"/>
              <a:t> </a:t>
            </a:r>
            <a:r>
              <a:rPr lang="tr-TR" sz="1200" dirty="0" err="1" smtClean="0"/>
              <a:t>intima</a:t>
            </a:r>
            <a:r>
              <a:rPr lang="tr-TR" sz="1200" dirty="0" smtClean="0"/>
              <a:t> tabakası ile birlikte, </a:t>
            </a:r>
            <a:r>
              <a:rPr lang="tr-TR" sz="1200" dirty="0" err="1" smtClean="0"/>
              <a:t>distal</a:t>
            </a:r>
            <a:r>
              <a:rPr lang="tr-TR" sz="1200" baseline="0" dirty="0" smtClean="0"/>
              <a:t> </a:t>
            </a:r>
            <a:r>
              <a:rPr lang="tr-TR" sz="1200" dirty="0" smtClean="0"/>
              <a:t>arter uçlarına kadar çıkararak, PVR değerini en az %50 azaltmaktır. İleri </a:t>
            </a:r>
            <a:r>
              <a:rPr lang="tr-TR" sz="1200" dirty="0" err="1" smtClean="0"/>
              <a:t>tenik</a:t>
            </a:r>
            <a:r>
              <a:rPr lang="tr-TR" sz="1200" dirty="0" smtClean="0"/>
              <a:t> görüntüleme + </a:t>
            </a:r>
            <a:r>
              <a:rPr lang="tr-TR" sz="1200" dirty="0" err="1" smtClean="0"/>
              <a:t>laboratuva</a:t>
            </a:r>
            <a:r>
              <a:rPr lang="tr-TR" sz="1200" baseline="0" dirty="0" err="1" smtClean="0"/>
              <a:t>r</a:t>
            </a:r>
            <a:r>
              <a:rPr lang="tr-TR" sz="1200" baseline="0" dirty="0" smtClean="0"/>
              <a:t> tetkikleri ve </a:t>
            </a:r>
            <a:r>
              <a:rPr lang="tr-TR" sz="1200" baseline="0" dirty="0" err="1" smtClean="0"/>
              <a:t>mPVR</a:t>
            </a:r>
            <a:r>
              <a:rPr lang="tr-TR" sz="1200" baseline="0" dirty="0" smtClean="0"/>
              <a:t> =25 </a:t>
            </a:r>
            <a:r>
              <a:rPr lang="tr-TR" sz="1200" baseline="0" dirty="0" err="1" smtClean="0"/>
              <a:t>mmhg</a:t>
            </a:r>
            <a:r>
              <a:rPr lang="tr-TR" sz="1200" baseline="0" dirty="0" smtClean="0"/>
              <a:t> dan yüksek olması ile operasyon kararı verilir.</a:t>
            </a:r>
            <a:r>
              <a:rPr lang="tr-TR" sz="1200" dirty="0" smtClean="0"/>
              <a:t>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60FA6-E3C6-47FC-A0B2-BBF61BD5FF05}" type="slidenum">
              <a:rPr lang="tr-TR" smtClean="0"/>
              <a:pPr/>
              <a:t>3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60FA6-E3C6-47FC-A0B2-BBF61BD5FF05}" type="slidenum">
              <a:rPr lang="tr-TR" smtClean="0"/>
              <a:pPr/>
              <a:t>4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Yavaş ısıtma soğutmada amaç : ani ısı değişikliklerinin </a:t>
            </a:r>
            <a:r>
              <a:rPr lang="tr-TR" dirty="0" err="1" smtClean="0"/>
              <a:t>metabolik</a:t>
            </a:r>
            <a:r>
              <a:rPr lang="tr-TR" dirty="0" smtClean="0"/>
              <a:t> zararlarından hastayı korumaktır.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60FA6-E3C6-47FC-A0B2-BBF61BD5FF05}" type="slidenum">
              <a:rPr lang="tr-TR" smtClean="0"/>
              <a:pPr/>
              <a:t>8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60FA6-E3C6-47FC-A0B2-BBF61BD5FF05}" type="slidenum">
              <a:rPr lang="tr-TR" smtClean="0"/>
              <a:pPr/>
              <a:t>9</a:t>
            </a:fld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176131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9B70BCD-D8A3-45DE-AAE7-61875CF55F93}" type="slidenum">
              <a:rPr lang="en-US" sz="1200">
                <a:latin typeface="Times New Roman" pitchFamily="18" charset="0"/>
              </a:rPr>
              <a:pPr algn="r" eaLnBrk="0" hangingPunct="0"/>
              <a:t>13</a:t>
            </a:fld>
            <a:endParaRPr lang="en-US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Rezidüel</a:t>
            </a:r>
            <a:r>
              <a:rPr lang="tr-TR" dirty="0" smtClean="0"/>
              <a:t>: Kalıcı            </a:t>
            </a:r>
            <a:r>
              <a:rPr lang="tr-TR" dirty="0" err="1" smtClean="0"/>
              <a:t>Vaskülopati</a:t>
            </a:r>
            <a:r>
              <a:rPr lang="tr-TR" dirty="0" smtClean="0"/>
              <a:t>: Damar lezyonu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60FA6-E3C6-47FC-A0B2-BBF61BD5FF05}" type="slidenum">
              <a:rPr lang="tr-TR" smtClean="0"/>
              <a:pPr/>
              <a:t>14</a:t>
            </a:fld>
            <a:endParaRPr 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Papworth</a:t>
            </a:r>
            <a:r>
              <a:rPr lang="tr-TR" dirty="0" smtClean="0"/>
              <a:t>: İngiltere’de bir hastane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60FA6-E3C6-47FC-A0B2-BBF61BD5FF05}" type="slidenum">
              <a:rPr lang="tr-TR" smtClean="0"/>
              <a:pPr/>
              <a:t>16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45E9E-B00F-49FF-BAC0-0FD539616F92}" type="datetimeFigureOut">
              <a:rPr lang="tr-TR" smtClean="0"/>
              <a:pPr/>
              <a:t>7.11.2015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B6AA-D3E6-4DB9-993A-B8399C1D47F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45E9E-B00F-49FF-BAC0-0FD539616F92}" type="datetimeFigureOut">
              <a:rPr lang="tr-TR" smtClean="0"/>
              <a:pPr/>
              <a:t>7.11.2015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B6AA-D3E6-4DB9-993A-B8399C1D47F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45E9E-B00F-49FF-BAC0-0FD539616F92}" type="datetimeFigureOut">
              <a:rPr lang="tr-TR" smtClean="0"/>
              <a:pPr/>
              <a:t>7.11.2015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B6AA-D3E6-4DB9-993A-B8399C1D47F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45E9E-B00F-49FF-BAC0-0FD539616F92}" type="datetimeFigureOut">
              <a:rPr lang="tr-TR" smtClean="0"/>
              <a:pPr/>
              <a:t>7.11.2015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B6AA-D3E6-4DB9-993A-B8399C1D47F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45E9E-B00F-49FF-BAC0-0FD539616F92}" type="datetimeFigureOut">
              <a:rPr lang="tr-TR" smtClean="0"/>
              <a:pPr/>
              <a:t>7.11.2015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B6AA-D3E6-4DB9-993A-B8399C1D47F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45E9E-B00F-49FF-BAC0-0FD539616F92}" type="datetimeFigureOut">
              <a:rPr lang="tr-TR" smtClean="0"/>
              <a:pPr/>
              <a:t>7.11.2015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B6AA-D3E6-4DB9-993A-B8399C1D47F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45E9E-B00F-49FF-BAC0-0FD539616F92}" type="datetimeFigureOut">
              <a:rPr lang="tr-TR" smtClean="0"/>
              <a:pPr/>
              <a:t>7.11.2015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B6AA-D3E6-4DB9-993A-B8399C1D47F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45E9E-B00F-49FF-BAC0-0FD539616F92}" type="datetimeFigureOut">
              <a:rPr lang="tr-TR" smtClean="0"/>
              <a:pPr/>
              <a:t>7.11.2015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B6AA-D3E6-4DB9-993A-B8399C1D47F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45E9E-B00F-49FF-BAC0-0FD539616F92}" type="datetimeFigureOut">
              <a:rPr lang="tr-TR" smtClean="0"/>
              <a:pPr/>
              <a:t>7.11.2015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B6AA-D3E6-4DB9-993A-B8399C1D47F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45E9E-B00F-49FF-BAC0-0FD539616F92}" type="datetimeFigureOut">
              <a:rPr lang="tr-TR" smtClean="0"/>
              <a:pPr/>
              <a:t>7.11.2015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B6AA-D3E6-4DB9-993A-B8399C1D47F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45E9E-B00F-49FF-BAC0-0FD539616F92}" type="datetimeFigureOut">
              <a:rPr lang="tr-TR" smtClean="0"/>
              <a:pPr/>
              <a:t>7.11.2015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B6AA-D3E6-4DB9-993A-B8399C1D47F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45E9E-B00F-49FF-BAC0-0FD539616F92}" type="datetimeFigureOut">
              <a:rPr lang="tr-TR" smtClean="0"/>
              <a:pPr/>
              <a:t>7.11.2015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0B6AA-D3E6-4DB9-993A-B8399C1D47F5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Resim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401" y="3501008"/>
            <a:ext cx="4071434" cy="3053576"/>
          </a:xfrm>
          <a:prstGeom prst="rect">
            <a:avLst/>
          </a:prstGeom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71472" y="1000108"/>
            <a:ext cx="8358246" cy="1470025"/>
          </a:xfrm>
          <a:noFill/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rgbClr val="FFFF00"/>
                </a:solidFill>
                <a:latin typeface="Comic Sans MS" pitchFamily="66" charset="0"/>
              </a:rPr>
              <a:t/>
            </a:r>
            <a:br>
              <a:rPr lang="tr-TR" sz="2400" b="1" dirty="0" smtClean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tr-TR" sz="2400" b="1" dirty="0" smtClean="0">
                <a:solidFill>
                  <a:srgbClr val="FFFF00"/>
                </a:solidFill>
                <a:latin typeface="Comic Sans MS" pitchFamily="66" charset="0"/>
              </a:rPr>
              <a:t>PULMONER TROMBOENDARTEREKTOMİDE  PERFÜZYON TEKNİKLERİ                                                                                                                                                       </a:t>
            </a:r>
            <a:br>
              <a:rPr lang="tr-TR" sz="2400" b="1" dirty="0" smtClean="0">
                <a:solidFill>
                  <a:srgbClr val="FFFF00"/>
                </a:solidFill>
                <a:latin typeface="Comic Sans MS" pitchFamily="66" charset="0"/>
              </a:rPr>
            </a:br>
            <a:endParaRPr lang="tr-TR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071538" y="2571744"/>
            <a:ext cx="6400800" cy="1285884"/>
          </a:xfrm>
        </p:spPr>
        <p:txBody>
          <a:bodyPr>
            <a:normAutofit/>
          </a:bodyPr>
          <a:lstStyle/>
          <a:p>
            <a:r>
              <a:rPr lang="tr-TR" sz="2400" b="1" dirty="0" smtClean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Hacı ASLAN</a:t>
            </a:r>
          </a:p>
          <a:p>
            <a:r>
              <a:rPr lang="tr-TR" sz="2400" b="1" dirty="0" err="1" smtClean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Koşuyolu</a:t>
            </a:r>
            <a:r>
              <a:rPr lang="tr-TR" sz="2400" b="1" dirty="0" smtClean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 Hastanesi </a:t>
            </a:r>
            <a:r>
              <a:rPr lang="tr-TR" sz="2400" b="1" dirty="0" err="1" smtClean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Perfüzyon</a:t>
            </a:r>
            <a:r>
              <a:rPr lang="tr-TR" sz="2400" b="1" dirty="0" smtClean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 Bölümü</a:t>
            </a:r>
            <a:endParaRPr lang="tr-TR" sz="2400" b="1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5" name="4 Resim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24" y="142852"/>
            <a:ext cx="1009650" cy="923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BEYİN KORUYUCU İLAÇLAR</a:t>
            </a:r>
            <a:endParaRPr lang="tr-TR" sz="2800" b="1" dirty="0">
              <a:solidFill>
                <a:srgbClr val="FFFF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Yetişkin hastalar için;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PENTOTAL       500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mgr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NEVAFORM      40mgr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PREDNOL          500mgr.</a:t>
            </a:r>
          </a:p>
          <a:p>
            <a:pPr>
              <a:lnSpc>
                <a:spcPct val="150000"/>
              </a:lnSpc>
            </a:pP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Manitol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%20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lik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 100cc 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NaHCO3            5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Amp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.</a:t>
            </a:r>
          </a:p>
          <a:p>
            <a:pPr>
              <a:lnSpc>
                <a:spcPct val="150000"/>
              </a:lnSpc>
              <a:buNone/>
            </a:pPr>
            <a:endParaRPr lang="tr-TR" sz="2000" dirty="0" smtClean="0">
              <a:latin typeface="Helvetica" pitchFamily="34" charset="0"/>
              <a:cs typeface="Helvetica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Bu ilaçlar 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perfüzyonda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20 C ye gelindiğinde,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TCA’ya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girilmeden 10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dk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. Önce, pompa prime ‘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ına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katılır.</a:t>
            </a:r>
          </a:p>
          <a:p>
            <a:pPr>
              <a:lnSpc>
                <a:spcPct val="150000"/>
              </a:lnSpc>
              <a:buNone/>
            </a:pPr>
            <a:endParaRPr lang="tr-TR" sz="2000" dirty="0" smtClean="0">
              <a:latin typeface="Comic Sans MS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71414"/>
            <a:ext cx="1047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tr-TR" sz="2800" b="1" dirty="0" err="1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Kross</a:t>
            </a:r>
            <a:r>
              <a:rPr lang="tr-TR" sz="28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tr-TR" sz="2800" b="1" dirty="0" err="1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Klemp</a:t>
            </a:r>
            <a:r>
              <a:rPr lang="tr-TR" sz="28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,  </a:t>
            </a:r>
            <a:r>
              <a:rPr lang="tr-TR" sz="2800" b="1" dirty="0" err="1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Kardiyopleji</a:t>
            </a:r>
            <a:endParaRPr lang="tr-TR" sz="2800" dirty="0">
              <a:solidFill>
                <a:srgbClr val="FFFF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Beyin koruyucu ilaçlar 10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dk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.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Perfüze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olduktan sonra kros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klemp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konur. </a:t>
            </a:r>
          </a:p>
          <a:p>
            <a:pPr>
              <a:lnSpc>
                <a:spcPct val="150000"/>
              </a:lnSpc>
            </a:pP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Kardioypleji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verilerek kalp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arrest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edilir.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Kross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klemp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kaldırılır.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Sağ 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Pulm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.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arteriotomi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yapılır, cerrahın talimatı ile TCA  girilir. Sağ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Pulm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.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Endarterektomi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yapılır. 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TCA sonrası perfüzyona girerken  arter </a:t>
            </a:r>
            <a:r>
              <a:rPr lang="tr-TR" sz="2000" dirty="0" err="1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kanülünde</a:t>
            </a:r>
            <a:r>
              <a:rPr lang="tr-TR" sz="20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 hava kontrolü mutlaka yapılmalıdır. (eşlik eden PFO)</a:t>
            </a:r>
          </a:p>
          <a:p>
            <a:pPr>
              <a:lnSpc>
                <a:spcPct val="150000"/>
              </a:lnSpc>
            </a:pPr>
            <a:endParaRPr lang="tr-TR" sz="2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Cerrahi Süreç </a:t>
            </a:r>
            <a:endParaRPr lang="tr-TR" sz="2800" dirty="0">
              <a:solidFill>
                <a:srgbClr val="FFFF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3744416" cy="5733256"/>
          </a:xfrm>
        </p:spPr>
        <p:txBody>
          <a:bodyPr>
            <a:noAutofit/>
          </a:bodyPr>
          <a:lstStyle/>
          <a:p>
            <a:r>
              <a:rPr lang="tr-TR" sz="1800" dirty="0" smtClean="0">
                <a:latin typeface="Helvetica" pitchFamily="34" charset="0"/>
                <a:cs typeface="Helvetica" pitchFamily="34" charset="0"/>
              </a:rPr>
              <a:t>TCA’  altında, sağ </a:t>
            </a:r>
            <a:r>
              <a:rPr lang="tr-TR" sz="1800" dirty="0" err="1" smtClean="0">
                <a:latin typeface="Helvetica" pitchFamily="34" charset="0"/>
                <a:cs typeface="Helvetica" pitchFamily="34" charset="0"/>
              </a:rPr>
              <a:t>pulm</a:t>
            </a:r>
            <a:r>
              <a:rPr lang="tr-TR" sz="1800" dirty="0" smtClean="0">
                <a:latin typeface="Helvetica" pitchFamily="34" charset="0"/>
                <a:cs typeface="Helvetica" pitchFamily="34" charset="0"/>
              </a:rPr>
              <a:t>.Arter </a:t>
            </a:r>
            <a:r>
              <a:rPr lang="tr-TR" sz="1800" dirty="0" err="1" smtClean="0">
                <a:latin typeface="Helvetica" pitchFamily="34" charset="0"/>
                <a:cs typeface="Helvetica" pitchFamily="34" charset="0"/>
              </a:rPr>
              <a:t>endarterektomi</a:t>
            </a:r>
            <a:r>
              <a:rPr lang="tr-TR" sz="1800" dirty="0" smtClean="0">
                <a:latin typeface="Helvetica" pitchFamily="34" charset="0"/>
                <a:cs typeface="Helvetica" pitchFamily="34" charset="0"/>
              </a:rPr>
              <a:t> işlemi,yaklaşık 20 </a:t>
            </a:r>
            <a:r>
              <a:rPr lang="tr-TR" sz="1800" dirty="0" err="1" smtClean="0">
                <a:latin typeface="Helvetica" pitchFamily="34" charset="0"/>
                <a:cs typeface="Helvetica" pitchFamily="34" charset="0"/>
              </a:rPr>
              <a:t>dk</a:t>
            </a:r>
            <a:r>
              <a:rPr lang="tr-TR" sz="1800" dirty="0" smtClean="0">
                <a:latin typeface="Helvetica" pitchFamily="34" charset="0"/>
                <a:cs typeface="Helvetica" pitchFamily="34" charset="0"/>
              </a:rPr>
              <a:t>. da biter ve </a:t>
            </a:r>
            <a:r>
              <a:rPr lang="tr-TR" sz="1800" dirty="0" err="1" smtClean="0">
                <a:latin typeface="Helvetica" pitchFamily="34" charset="0"/>
                <a:cs typeface="Helvetica" pitchFamily="34" charset="0"/>
              </a:rPr>
              <a:t>perfüzyona</a:t>
            </a:r>
            <a:r>
              <a:rPr lang="tr-TR" sz="1800" dirty="0" smtClean="0">
                <a:latin typeface="Helvetica" pitchFamily="34" charset="0"/>
                <a:cs typeface="Helvetica" pitchFamily="34" charset="0"/>
              </a:rPr>
              <a:t> girilir.</a:t>
            </a:r>
          </a:p>
          <a:p>
            <a:r>
              <a:rPr lang="tr-TR" sz="1800" dirty="0" smtClean="0">
                <a:latin typeface="Helvetica" pitchFamily="34" charset="0"/>
                <a:cs typeface="Helvetica" pitchFamily="34" charset="0"/>
              </a:rPr>
              <a:t>Sağ </a:t>
            </a:r>
            <a:r>
              <a:rPr lang="tr-TR" sz="1800" dirty="0" err="1" smtClean="0">
                <a:latin typeface="Helvetica" pitchFamily="34" charset="0"/>
                <a:cs typeface="Helvetica" pitchFamily="34" charset="0"/>
              </a:rPr>
              <a:t>arteriotomi</a:t>
            </a:r>
            <a:r>
              <a:rPr lang="tr-TR" sz="1800" dirty="0" smtClean="0">
                <a:latin typeface="Helvetica" pitchFamily="34" charset="0"/>
                <a:cs typeface="Helvetica" pitchFamily="34" charset="0"/>
              </a:rPr>
              <a:t> kapatılır, </a:t>
            </a:r>
            <a:r>
              <a:rPr lang="tr-TR" sz="1800" dirty="0" err="1" smtClean="0">
                <a:latin typeface="Helvetica" pitchFamily="34" charset="0"/>
                <a:cs typeface="Helvetica" pitchFamily="34" charset="0"/>
              </a:rPr>
              <a:t>ventler</a:t>
            </a:r>
            <a:r>
              <a:rPr lang="tr-TR" sz="1800" dirty="0" smtClean="0">
                <a:latin typeface="Helvetica" pitchFamily="34" charset="0"/>
                <a:cs typeface="Helvetica" pitchFamily="34" charset="0"/>
              </a:rPr>
              <a:t> durdurulup kanama kontrolü yapılır, </a:t>
            </a:r>
          </a:p>
          <a:p>
            <a:r>
              <a:rPr lang="tr-TR" sz="1800" dirty="0" smtClean="0">
                <a:latin typeface="Helvetica" pitchFamily="34" charset="0"/>
                <a:cs typeface="Helvetica" pitchFamily="34" charset="0"/>
              </a:rPr>
              <a:t>1 </a:t>
            </a:r>
            <a:r>
              <a:rPr lang="tr-TR" sz="1800" dirty="0" err="1" smtClean="0">
                <a:latin typeface="Helvetica" pitchFamily="34" charset="0"/>
                <a:cs typeface="Helvetica" pitchFamily="34" charset="0"/>
              </a:rPr>
              <a:t>dk</a:t>
            </a:r>
            <a:r>
              <a:rPr lang="tr-TR" sz="1800" dirty="0" smtClean="0">
                <a:latin typeface="Helvetica" pitchFamily="34" charset="0"/>
                <a:cs typeface="Helvetica" pitchFamily="34" charset="0"/>
              </a:rPr>
              <a:t> 1lt düşük debi çalışarak Fibrin yapıştırıcı sıkılır.</a:t>
            </a:r>
            <a:endParaRPr lang="tr-TR" sz="1800" smtClean="0">
              <a:latin typeface="Helvetica" pitchFamily="34" charset="0"/>
              <a:cs typeface="Helvetica" pitchFamily="34" charset="0"/>
            </a:endParaRPr>
          </a:p>
          <a:p>
            <a:endParaRPr lang="tr-TR" sz="18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tr-TR" sz="18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 20 </a:t>
            </a:r>
            <a:r>
              <a:rPr lang="tr-TR" sz="1800" dirty="0" err="1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dk</a:t>
            </a:r>
            <a:r>
              <a:rPr lang="tr-TR" sz="18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. </a:t>
            </a:r>
            <a:r>
              <a:rPr lang="tr-TR" sz="1800" dirty="0" err="1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Perfüzyon</a:t>
            </a:r>
            <a:r>
              <a:rPr lang="tr-TR" sz="18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 dan sonra</a:t>
            </a:r>
            <a:r>
              <a:rPr lang="tr-TR" sz="1800" dirty="0" smtClean="0">
                <a:latin typeface="Helvetica" pitchFamily="34" charset="0"/>
                <a:cs typeface="Helvetica" pitchFamily="34" charset="0"/>
              </a:rPr>
              <a:t>, Kros </a:t>
            </a:r>
            <a:r>
              <a:rPr lang="tr-TR" sz="1800" dirty="0" err="1" smtClean="0">
                <a:latin typeface="Helvetica" pitchFamily="34" charset="0"/>
                <a:cs typeface="Helvetica" pitchFamily="34" charset="0"/>
              </a:rPr>
              <a:t>klemp</a:t>
            </a:r>
            <a:r>
              <a:rPr lang="tr-TR" sz="1800" dirty="0" smtClean="0">
                <a:latin typeface="Helvetica" pitchFamily="34" charset="0"/>
                <a:cs typeface="Helvetica" pitchFamily="34" charset="0"/>
              </a:rPr>
              <a:t> konarak </a:t>
            </a:r>
            <a:r>
              <a:rPr lang="tr-TR" sz="1800" dirty="0" err="1" smtClean="0">
                <a:latin typeface="Helvetica" pitchFamily="34" charset="0"/>
                <a:cs typeface="Helvetica" pitchFamily="34" charset="0"/>
              </a:rPr>
              <a:t>kardiyopleji</a:t>
            </a:r>
            <a:r>
              <a:rPr lang="tr-TR" sz="1800" dirty="0" smtClean="0">
                <a:latin typeface="Helvetica" pitchFamily="34" charset="0"/>
                <a:cs typeface="Helvetica" pitchFamily="34" charset="0"/>
              </a:rPr>
              <a:t> verilir. </a:t>
            </a:r>
          </a:p>
          <a:p>
            <a:r>
              <a:rPr lang="tr-TR" sz="1800" dirty="0" smtClean="0">
                <a:latin typeface="Helvetica" pitchFamily="34" charset="0"/>
                <a:cs typeface="Helvetica" pitchFamily="34" charset="0"/>
              </a:rPr>
              <a:t>TCA altında sol </a:t>
            </a:r>
            <a:r>
              <a:rPr lang="tr-TR" sz="1800" dirty="0" err="1" smtClean="0">
                <a:latin typeface="Helvetica" pitchFamily="34" charset="0"/>
                <a:cs typeface="Helvetica" pitchFamily="34" charset="0"/>
              </a:rPr>
              <a:t>pulm</a:t>
            </a:r>
            <a:r>
              <a:rPr lang="tr-TR" sz="1800" dirty="0" smtClean="0">
                <a:latin typeface="Helvetica" pitchFamily="34" charset="0"/>
                <a:cs typeface="Helvetica" pitchFamily="34" charset="0"/>
              </a:rPr>
              <a:t>. </a:t>
            </a:r>
            <a:r>
              <a:rPr lang="tr-TR" sz="1800" dirty="0" err="1" smtClean="0">
                <a:latin typeface="Helvetica" pitchFamily="34" charset="0"/>
                <a:cs typeface="Helvetica" pitchFamily="34" charset="0"/>
              </a:rPr>
              <a:t>endarterektomi</a:t>
            </a:r>
            <a:r>
              <a:rPr lang="tr-TR" sz="1800" dirty="0" smtClean="0">
                <a:latin typeface="Helvetica" pitchFamily="34" charset="0"/>
                <a:cs typeface="Helvetica" pitchFamily="34" charset="0"/>
              </a:rPr>
              <a:t> işlemi yapılır.</a:t>
            </a:r>
          </a:p>
          <a:p>
            <a:pPr>
              <a:buNone/>
            </a:pPr>
            <a:endParaRPr lang="tr-TR" sz="18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tr-TR" sz="1800" dirty="0" err="1" smtClean="0">
                <a:latin typeface="Helvetica" pitchFamily="34" charset="0"/>
                <a:cs typeface="Helvetica" pitchFamily="34" charset="0"/>
              </a:rPr>
              <a:t>Ventile</a:t>
            </a:r>
            <a:r>
              <a:rPr lang="tr-TR" sz="1800" dirty="0" smtClean="0">
                <a:latin typeface="Helvetica" pitchFamily="34" charset="0"/>
                <a:cs typeface="Helvetica" pitchFamily="34" charset="0"/>
              </a:rPr>
              <a:t> edilip hava çıkarma işlemi yapılarak, hasta ısıtılmaya başlanır.  </a:t>
            </a:r>
            <a:endParaRPr lang="tr-TR" sz="18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5" name="Film_0001.wm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7904" y="1124744"/>
            <a:ext cx="5321796" cy="525658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0" name="Başlık 6"/>
          <p:cNvSpPr>
            <a:spLocks noGrp="1"/>
          </p:cNvSpPr>
          <p:nvPr>
            <p:ph type="title" idx="4294967295"/>
          </p:nvPr>
        </p:nvSpPr>
        <p:spPr>
          <a:xfrm>
            <a:off x="1928794" y="188640"/>
            <a:ext cx="6459630" cy="1584176"/>
          </a:xfrm>
          <a:noFill/>
        </p:spPr>
        <p:txBody>
          <a:bodyPr anchor="ctr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sz="24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sz="3100" b="1" dirty="0" err="1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Pulm</a:t>
            </a:r>
            <a:r>
              <a:rPr lang="tr-TR" sz="31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.Arter ve </a:t>
            </a:r>
            <a:r>
              <a:rPr lang="tr-TR" sz="3100" b="1" dirty="0" err="1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Distal</a:t>
            </a:r>
            <a:r>
              <a:rPr lang="tr-TR" sz="31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 Uçlardan Çıkarılan Organize </a:t>
            </a:r>
            <a:r>
              <a:rPr lang="tr-TR" sz="3100" b="1" dirty="0" err="1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Trombüs</a:t>
            </a:r>
            <a:r>
              <a:rPr lang="tr-TR" sz="31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 </a:t>
            </a:r>
            <a:br>
              <a:rPr lang="tr-TR" sz="31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</a:br>
            <a:r>
              <a:rPr lang="tr-TR" sz="2400" b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tr-TR" sz="24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sz="24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en-US" sz="2400" b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75132" name="Resim 9"/>
          <p:cNvPicPr>
            <a:picLocks noChangeAspect="1"/>
          </p:cNvPicPr>
          <p:nvPr/>
        </p:nvPicPr>
        <p:blipFill>
          <a:blip r:embed="rId3" cstate="print"/>
          <a:srcRect l="11990"/>
          <a:stretch>
            <a:fillRect/>
          </a:stretch>
        </p:blipFill>
        <p:spPr bwMode="auto">
          <a:xfrm>
            <a:off x="0" y="142852"/>
            <a:ext cx="1881188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33" name="Text Box 8"/>
          <p:cNvSpPr txBox="1">
            <a:spLocks noChangeArrowheads="1"/>
          </p:cNvSpPr>
          <p:nvPr/>
        </p:nvSpPr>
        <p:spPr bwMode="auto">
          <a:xfrm>
            <a:off x="900113" y="6237288"/>
            <a:ext cx="1152525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tr-TR" b="1">
                <a:solidFill>
                  <a:schemeClr val="bg2"/>
                </a:solidFill>
                <a:latin typeface="Comic Sans MS" pitchFamily="66" charset="0"/>
              </a:rPr>
              <a:t>2009</a:t>
            </a:r>
          </a:p>
        </p:txBody>
      </p:sp>
      <p:sp>
        <p:nvSpPr>
          <p:cNvPr id="175134" name="Text Box 9"/>
          <p:cNvSpPr txBox="1">
            <a:spLocks noChangeArrowheads="1"/>
          </p:cNvSpPr>
          <p:nvPr/>
        </p:nvSpPr>
        <p:spPr bwMode="auto">
          <a:xfrm>
            <a:off x="2484438" y="6237288"/>
            <a:ext cx="1152525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tr-TR" b="1">
                <a:solidFill>
                  <a:schemeClr val="bg2"/>
                </a:solidFill>
                <a:latin typeface="Comic Sans MS" pitchFamily="66" charset="0"/>
              </a:rPr>
              <a:t>2010</a:t>
            </a:r>
          </a:p>
        </p:txBody>
      </p:sp>
      <p:sp>
        <p:nvSpPr>
          <p:cNvPr id="175135" name="Text Box 10"/>
          <p:cNvSpPr txBox="1">
            <a:spLocks noChangeArrowheads="1"/>
          </p:cNvSpPr>
          <p:nvPr/>
        </p:nvSpPr>
        <p:spPr bwMode="auto">
          <a:xfrm>
            <a:off x="4067175" y="6237288"/>
            <a:ext cx="1152525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tr-TR" b="1">
                <a:solidFill>
                  <a:schemeClr val="bg2"/>
                </a:solidFill>
                <a:latin typeface="Comic Sans MS" pitchFamily="66" charset="0"/>
              </a:rPr>
              <a:t>2011</a:t>
            </a:r>
          </a:p>
        </p:txBody>
      </p:sp>
      <p:sp>
        <p:nvSpPr>
          <p:cNvPr id="175136" name="Text Box 11"/>
          <p:cNvSpPr txBox="1">
            <a:spLocks noChangeArrowheads="1"/>
          </p:cNvSpPr>
          <p:nvPr/>
        </p:nvSpPr>
        <p:spPr bwMode="auto">
          <a:xfrm>
            <a:off x="5580063" y="6219825"/>
            <a:ext cx="1152525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tr-TR" b="1">
                <a:solidFill>
                  <a:schemeClr val="bg2"/>
                </a:solidFill>
                <a:latin typeface="Comic Sans MS" pitchFamily="66" charset="0"/>
              </a:rPr>
              <a:t>2012</a:t>
            </a:r>
          </a:p>
        </p:txBody>
      </p:sp>
      <p:sp>
        <p:nvSpPr>
          <p:cNvPr id="175137" name="Text Box 8"/>
          <p:cNvSpPr txBox="1">
            <a:spLocks noChangeArrowheads="1"/>
          </p:cNvSpPr>
          <p:nvPr/>
        </p:nvSpPr>
        <p:spPr bwMode="auto">
          <a:xfrm>
            <a:off x="827088" y="5500688"/>
            <a:ext cx="1152525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tr-TR" b="1">
                <a:solidFill>
                  <a:schemeClr val="bg2"/>
                </a:solidFill>
                <a:latin typeface="Comic Sans MS" pitchFamily="66" charset="0"/>
              </a:rPr>
              <a:t>4</a:t>
            </a:r>
          </a:p>
        </p:txBody>
      </p:sp>
      <p:sp>
        <p:nvSpPr>
          <p:cNvPr id="175138" name="Text Box 8"/>
          <p:cNvSpPr txBox="1">
            <a:spLocks noChangeArrowheads="1"/>
          </p:cNvSpPr>
          <p:nvPr/>
        </p:nvSpPr>
        <p:spPr bwMode="auto">
          <a:xfrm>
            <a:off x="2411413" y="3883025"/>
            <a:ext cx="1152525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tr-TR" b="1">
                <a:solidFill>
                  <a:schemeClr val="bg2"/>
                </a:solidFill>
                <a:latin typeface="Comic Sans MS" pitchFamily="66" charset="0"/>
              </a:rPr>
              <a:t>21</a:t>
            </a:r>
          </a:p>
        </p:txBody>
      </p:sp>
      <p:sp>
        <p:nvSpPr>
          <p:cNvPr id="175139" name="Text Box 8"/>
          <p:cNvSpPr txBox="1">
            <a:spLocks noChangeArrowheads="1"/>
          </p:cNvSpPr>
          <p:nvPr/>
        </p:nvSpPr>
        <p:spPr bwMode="auto">
          <a:xfrm>
            <a:off x="3995738" y="2212975"/>
            <a:ext cx="1152525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tr-TR" b="1">
                <a:solidFill>
                  <a:schemeClr val="bg2"/>
                </a:solidFill>
                <a:latin typeface="Comic Sans MS" pitchFamily="66" charset="0"/>
              </a:rPr>
              <a:t>40</a:t>
            </a:r>
          </a:p>
        </p:txBody>
      </p:sp>
      <p:sp>
        <p:nvSpPr>
          <p:cNvPr id="175140" name="Text Box 8"/>
          <p:cNvSpPr txBox="1">
            <a:spLocks noChangeArrowheads="1"/>
          </p:cNvSpPr>
          <p:nvPr/>
        </p:nvSpPr>
        <p:spPr bwMode="auto">
          <a:xfrm>
            <a:off x="5589588" y="1700213"/>
            <a:ext cx="1152525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tr-TR" b="1">
                <a:solidFill>
                  <a:schemeClr val="bg2"/>
                </a:solidFill>
                <a:latin typeface="Comic Sans MS" pitchFamily="66" charset="0"/>
              </a:rPr>
              <a:t>45</a:t>
            </a:r>
          </a:p>
        </p:txBody>
      </p:sp>
      <p:sp>
        <p:nvSpPr>
          <p:cNvPr id="175141" name="Text Box 11"/>
          <p:cNvSpPr txBox="1">
            <a:spLocks noChangeArrowheads="1"/>
          </p:cNvSpPr>
          <p:nvPr/>
        </p:nvSpPr>
        <p:spPr bwMode="auto">
          <a:xfrm>
            <a:off x="7088188" y="6237288"/>
            <a:ext cx="1152525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tr-TR" b="1">
                <a:solidFill>
                  <a:schemeClr val="bg2"/>
                </a:solidFill>
                <a:latin typeface="Comic Sans MS" pitchFamily="66" charset="0"/>
              </a:rPr>
              <a:t>2013</a:t>
            </a:r>
          </a:p>
        </p:txBody>
      </p:sp>
      <p:sp>
        <p:nvSpPr>
          <p:cNvPr id="175142" name="Text Box 8"/>
          <p:cNvSpPr txBox="1">
            <a:spLocks noChangeArrowheads="1"/>
          </p:cNvSpPr>
          <p:nvPr/>
        </p:nvSpPr>
        <p:spPr bwMode="auto">
          <a:xfrm>
            <a:off x="7172325" y="5487988"/>
            <a:ext cx="1152525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tr-TR" b="1">
                <a:solidFill>
                  <a:schemeClr val="bg2"/>
                </a:solidFill>
              </a:rPr>
              <a:t>10</a:t>
            </a:r>
          </a:p>
        </p:txBody>
      </p:sp>
      <p:pic>
        <p:nvPicPr>
          <p:cNvPr id="26" name="4 İçerik Yer Tutucusu" descr="230.jpg"/>
          <p:cNvPicPr>
            <a:picLocks noChangeAspect="1"/>
          </p:cNvPicPr>
          <p:nvPr/>
        </p:nvPicPr>
        <p:blipFill>
          <a:blip r:embed="rId4" cstate="print"/>
          <a:srcRect l="6199" t="2525" r="8567" b="4349"/>
          <a:stretch>
            <a:fillRect/>
          </a:stretch>
        </p:blipFill>
        <p:spPr>
          <a:xfrm>
            <a:off x="1907704" y="1928802"/>
            <a:ext cx="6408712" cy="474169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Post-PTE komplikasyonları</a:t>
            </a:r>
            <a:endParaRPr lang="tr-TR" sz="2800" b="1" dirty="0">
              <a:solidFill>
                <a:srgbClr val="FFFF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Kalıcı  PH</a:t>
            </a:r>
          </a:p>
          <a:p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Reperfüzyon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Akciğer hasarı</a:t>
            </a:r>
          </a:p>
          <a:p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Sağ kalp yetmezliği</a:t>
            </a:r>
          </a:p>
          <a:p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Hemoptizi</a:t>
            </a:r>
            <a:endParaRPr lang="tr-TR" sz="20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ECMO gereksinimi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71414"/>
            <a:ext cx="1047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5 Resim" descr="resim 22.jpg"/>
          <p:cNvPicPr>
            <a:picLocks noChangeAspect="1"/>
          </p:cNvPicPr>
          <p:nvPr/>
        </p:nvPicPr>
        <p:blipFill>
          <a:blip r:embed="rId4" cstate="print"/>
          <a:srcRect r="28906"/>
          <a:stretch>
            <a:fillRect/>
          </a:stretch>
        </p:blipFill>
        <p:spPr>
          <a:xfrm>
            <a:off x="4572000" y="1428736"/>
            <a:ext cx="4259839" cy="4000528"/>
          </a:xfrm>
          <a:prstGeom prst="rect">
            <a:avLst/>
          </a:prstGeom>
        </p:spPr>
      </p:pic>
      <p:sp>
        <p:nvSpPr>
          <p:cNvPr id="7" name="6 Metin kutusu"/>
          <p:cNvSpPr txBox="1"/>
          <p:nvPr/>
        </p:nvSpPr>
        <p:spPr>
          <a:xfrm>
            <a:off x="4429124" y="5500702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Reperfüzyon</a:t>
            </a:r>
            <a:r>
              <a:rPr lang="tr-TR" dirty="0" smtClean="0"/>
              <a:t> </a:t>
            </a:r>
            <a:r>
              <a:rPr lang="tr-TR" dirty="0" err="1" smtClean="0"/>
              <a:t>ac</a:t>
            </a:r>
            <a:r>
              <a:rPr lang="tr-TR" dirty="0" smtClean="0"/>
              <a:t> hasarı sonrası VA </a:t>
            </a:r>
            <a:r>
              <a:rPr lang="tr-TR" dirty="0" err="1" smtClean="0"/>
              <a:t>ecmo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>
            <a:noAutofit/>
          </a:bodyPr>
          <a:lstStyle/>
          <a:p>
            <a:r>
              <a:rPr lang="tr-TR" sz="28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   </a:t>
            </a:r>
            <a:r>
              <a:rPr lang="tr-TR" sz="28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Klinik Tecrübe </a:t>
            </a:r>
            <a:br>
              <a:rPr lang="tr-TR" sz="28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</a:br>
            <a:r>
              <a:rPr lang="tr-TR" sz="28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Eylül 2011 -  Kasım 2015 </a:t>
            </a:r>
            <a:br>
              <a:rPr lang="tr-TR" sz="28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</a:br>
            <a:r>
              <a:rPr lang="tr-TR" sz="28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n=300</a:t>
            </a:r>
            <a:endParaRPr lang="tr-TR" sz="2800" dirty="0">
              <a:solidFill>
                <a:srgbClr val="FFFF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00034" y="1714488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Mortalite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	: % 4.5</a:t>
            </a:r>
          </a:p>
          <a:p>
            <a:pPr>
              <a:lnSpc>
                <a:spcPct val="150000"/>
              </a:lnSpc>
            </a:pP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Morbidite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	: % 20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KPB süresi 	: 250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dk</a:t>
            </a:r>
            <a:endParaRPr lang="tr-TR" sz="2000" dirty="0" smtClean="0">
              <a:latin typeface="Helvetica" pitchFamily="34" charset="0"/>
              <a:cs typeface="Helvetica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Kross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klemp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: 20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dk</a:t>
            </a:r>
            <a:endParaRPr lang="tr-TR" sz="2000" dirty="0" smtClean="0">
              <a:latin typeface="Helvetica" pitchFamily="34" charset="0"/>
              <a:cs typeface="Helvetica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TCA	   	: 28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dk</a:t>
            </a:r>
            <a:endParaRPr lang="tr-TR" sz="2000" dirty="0" smtClean="0">
              <a:latin typeface="Helvetica" pitchFamily="34" charset="0"/>
              <a:cs typeface="Helvetica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ECMO kullanımı n=12 (%4)</a:t>
            </a:r>
          </a:p>
          <a:p>
            <a:pPr>
              <a:lnSpc>
                <a:spcPct val="150000"/>
              </a:lnSpc>
            </a:pPr>
            <a:endParaRPr lang="tr-TR" sz="20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4" name="3 Resim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428" y="71414"/>
            <a:ext cx="1500166" cy="11539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Hastanemiz </a:t>
            </a:r>
            <a:r>
              <a:rPr lang="tr-TR" sz="2800" b="1" dirty="0" err="1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koşuyolunda</a:t>
            </a:r>
            <a:r>
              <a:rPr lang="tr-TR" sz="28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 ne durumdayız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San Diego-PAPWORTH protokolleri uygulanmaya başlandı. </a:t>
            </a:r>
          </a:p>
          <a:p>
            <a:pPr>
              <a:lnSpc>
                <a:spcPct val="150000"/>
              </a:lnSpc>
            </a:pP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İnotrop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kullanımı 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ECMO kullanımı</a:t>
            </a:r>
          </a:p>
          <a:p>
            <a:pPr>
              <a:lnSpc>
                <a:spcPct val="150000"/>
              </a:lnSpc>
            </a:pP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Postop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YBÜ kalış süreleri</a:t>
            </a:r>
          </a:p>
          <a:p>
            <a:pPr>
              <a:lnSpc>
                <a:spcPct val="150000"/>
              </a:lnSpc>
            </a:pP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Postop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drenaj miktarları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Kros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klemp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süreleri azaldı </a:t>
            </a:r>
          </a:p>
          <a:p>
            <a:pPr>
              <a:lnSpc>
                <a:spcPct val="150000"/>
              </a:lnSpc>
            </a:pPr>
            <a:endParaRPr lang="tr-TR" sz="2000" dirty="0">
              <a:latin typeface="Comic Sans MS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71414"/>
            <a:ext cx="1047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SONUÇ</a:t>
            </a:r>
            <a:endParaRPr lang="tr-TR" sz="2800" b="1" dirty="0">
              <a:solidFill>
                <a:srgbClr val="FFFF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KTEPH ‘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li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hastalarda tedavi,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Pulm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.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Tromboendarterektomidir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Başlangıçta cerrahi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mortalite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çok yüksekken günümüzde ,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Doğru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endikasyonları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koyan ,</a:t>
            </a:r>
          </a:p>
          <a:p>
            <a:pPr>
              <a:lnSpc>
                <a:spcPct val="150000"/>
              </a:lnSpc>
            </a:pP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Multidisipliner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yaklaşım gösteren, 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Donanımlı KTEPH merkezlerinin oluşması sayesinde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PTE, yaşam kalitesini yükselten, hayat kurtarıcı bir ameliyat olmuştur.               </a:t>
            </a:r>
          </a:p>
          <a:p>
            <a:pPr>
              <a:lnSpc>
                <a:spcPct val="150000"/>
              </a:lnSpc>
            </a:pPr>
            <a:endParaRPr lang="tr-TR" sz="2000" dirty="0" smtClean="0">
              <a:latin typeface="Helvetica" pitchFamily="34" charset="0"/>
              <a:cs typeface="Helvetica" pitchFamily="34" charset="0"/>
            </a:endParaRPr>
          </a:p>
          <a:p>
            <a:pPr>
              <a:lnSpc>
                <a:spcPct val="150000"/>
              </a:lnSpc>
            </a:pPr>
            <a:endParaRPr lang="tr-TR" sz="2000" dirty="0">
              <a:latin typeface="Comic Sans MS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71414"/>
            <a:ext cx="1047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428596" y="3429000"/>
            <a:ext cx="8215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Operability of patients with CTEPH is determined by multiple factors that cannot easily be standardized; these are related to the suitability of the patient, the </a:t>
            </a:r>
            <a:r>
              <a:rPr lang="en-US" dirty="0" smtClean="0">
                <a:solidFill>
                  <a:srgbClr val="FFFF00"/>
                </a:solidFill>
              </a:rPr>
              <a:t>expertise of the surgical team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FF00"/>
                </a:solidFill>
              </a:rPr>
              <a:t>available resources</a:t>
            </a:r>
            <a:r>
              <a:rPr lang="en-US" dirty="0" smtClean="0"/>
              <a:t>. General criteria include preoperative WHO-FC II–IV and surgical accessibility of thrombi in the main, lobar or segmental pulmonary arteries. Advanced age </a:t>
            </a:r>
            <a:r>
              <a:rPr lang="en-US" i="1" dirty="0" smtClean="0"/>
              <a:t>per se</a:t>
            </a:r>
            <a:r>
              <a:rPr lang="en-US" dirty="0" smtClean="0"/>
              <a:t> is not a contraindication for surgery. There is no PVR threshold or measure of RV dysfunction that can be considered to preclude PEA.</a:t>
            </a:r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0"/>
            <a:ext cx="6224601" cy="3156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5301208"/>
            <a:ext cx="5486400" cy="576064"/>
          </a:xfrm>
        </p:spPr>
        <p:txBody>
          <a:bodyPr>
            <a:normAutofit/>
          </a:bodyPr>
          <a:lstStyle/>
          <a:p>
            <a:r>
              <a:rPr lang="tr-TR" sz="2400" dirty="0" smtClean="0"/>
              <a:t>         KOŞUYOLU PERFÜZYONİSTLERİ</a:t>
            </a:r>
            <a:endParaRPr lang="tr-TR" sz="2400" dirty="0"/>
          </a:p>
        </p:txBody>
      </p:sp>
      <p:pic>
        <p:nvPicPr>
          <p:cNvPr id="5" name="4 Resim Yer Tutucusu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7056784" cy="5292588"/>
          </a:xfrm>
        </p:spPr>
      </p:pic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805264"/>
            <a:ext cx="5486400" cy="1052736"/>
          </a:xfrm>
        </p:spPr>
        <p:txBody>
          <a:bodyPr>
            <a:noAutofit/>
          </a:bodyPr>
          <a:lstStyle/>
          <a:p>
            <a:r>
              <a:rPr lang="tr-TR" sz="7200" dirty="0" smtClean="0">
                <a:solidFill>
                  <a:srgbClr val="FFFF00"/>
                </a:solidFill>
              </a:rPr>
              <a:t>TEŞEKKÜRLER</a:t>
            </a:r>
          </a:p>
          <a:p>
            <a:endParaRPr lang="tr-TR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KTEPH nedir?</a:t>
            </a:r>
            <a:endParaRPr lang="tr-TR" sz="2800" b="1" dirty="0">
              <a:solidFill>
                <a:srgbClr val="FFFF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71990" cy="5257800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tr-TR" sz="1400" dirty="0" err="1" smtClean="0">
                <a:latin typeface="Helvetica" pitchFamily="34" charset="0"/>
                <a:cs typeface="Helvetica" pitchFamily="34" charset="0"/>
              </a:rPr>
              <a:t>Pulmoner</a:t>
            </a:r>
            <a:r>
              <a:rPr lang="tr-TR" sz="1400" dirty="0" smtClean="0">
                <a:latin typeface="Helvetica" pitchFamily="34" charset="0"/>
                <a:cs typeface="Helvetica" pitchFamily="34" charset="0"/>
              </a:rPr>
              <a:t> arterlerin, tekrarlayıcı </a:t>
            </a:r>
            <a:r>
              <a:rPr lang="tr-TR" sz="1400" dirty="0" err="1" smtClean="0">
                <a:latin typeface="Helvetica" pitchFamily="34" charset="0"/>
                <a:cs typeface="Helvetica" pitchFamily="34" charset="0"/>
              </a:rPr>
              <a:t>pulmoner</a:t>
            </a:r>
            <a:r>
              <a:rPr lang="tr-TR" sz="14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tr-TR" sz="1400" dirty="0" err="1" smtClean="0">
                <a:latin typeface="Helvetica" pitchFamily="34" charset="0"/>
                <a:cs typeface="Helvetica" pitchFamily="34" charset="0"/>
              </a:rPr>
              <a:t>emboli</a:t>
            </a:r>
            <a:r>
              <a:rPr lang="tr-TR" sz="1400" dirty="0" smtClean="0">
                <a:latin typeface="Helvetica" pitchFamily="34" charset="0"/>
                <a:cs typeface="Helvetica" pitchFamily="34" charset="0"/>
              </a:rPr>
              <a:t> nedeni ile </a:t>
            </a:r>
            <a:r>
              <a:rPr lang="tr-TR" sz="1400" dirty="0" err="1" smtClean="0">
                <a:latin typeface="Helvetica" pitchFamily="34" charset="0"/>
                <a:cs typeface="Helvetica" pitchFamily="34" charset="0"/>
              </a:rPr>
              <a:t>obstruksiyonu</a:t>
            </a:r>
            <a:r>
              <a:rPr lang="tr-TR" sz="1400" dirty="0" smtClean="0">
                <a:latin typeface="Helvetica" pitchFamily="34" charset="0"/>
                <a:cs typeface="Helvetica" pitchFamily="34" charset="0"/>
              </a:rPr>
              <a:t>  sonucu oluşan, artmış </a:t>
            </a:r>
            <a:r>
              <a:rPr lang="tr-TR" sz="1400" dirty="0" err="1" smtClean="0">
                <a:latin typeface="Helvetica" pitchFamily="34" charset="0"/>
                <a:cs typeface="Helvetica" pitchFamily="34" charset="0"/>
              </a:rPr>
              <a:t>pulmoner</a:t>
            </a:r>
            <a:r>
              <a:rPr lang="tr-TR" sz="14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tr-TR" sz="1400" dirty="0" err="1" smtClean="0">
                <a:latin typeface="Helvetica" pitchFamily="34" charset="0"/>
                <a:cs typeface="Helvetica" pitchFamily="34" charset="0"/>
              </a:rPr>
              <a:t>vasküler</a:t>
            </a:r>
            <a:r>
              <a:rPr lang="tr-TR" sz="1400" dirty="0" smtClean="0">
                <a:latin typeface="Helvetica" pitchFamily="34" charset="0"/>
                <a:cs typeface="Helvetica" pitchFamily="34" charset="0"/>
              </a:rPr>
              <a:t> direnç ve sağ kalp yetmezliği ile karakterize , bir </a:t>
            </a:r>
            <a:r>
              <a:rPr lang="tr-TR" sz="1400" dirty="0" err="1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Pulmoner</a:t>
            </a:r>
            <a:r>
              <a:rPr lang="tr-TR" sz="14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 Hipertansiyon hastalığıdır.</a:t>
            </a:r>
          </a:p>
          <a:p>
            <a:pPr>
              <a:lnSpc>
                <a:spcPct val="170000"/>
              </a:lnSpc>
            </a:pPr>
            <a:r>
              <a:rPr lang="tr-TR" sz="1400" dirty="0" smtClean="0">
                <a:latin typeface="Helvetica" pitchFamily="34" charset="0"/>
                <a:cs typeface="Helvetica" pitchFamily="34" charset="0"/>
              </a:rPr>
              <a:t> İlk PTE vakası 1962’de, George </a:t>
            </a:r>
            <a:r>
              <a:rPr lang="tr-TR" sz="1400" dirty="0" err="1" smtClean="0">
                <a:latin typeface="Helvetica" pitchFamily="34" charset="0"/>
                <a:cs typeface="Helvetica" pitchFamily="34" charset="0"/>
              </a:rPr>
              <a:t>Town</a:t>
            </a:r>
            <a:r>
              <a:rPr lang="tr-TR" sz="14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tr-TR" sz="1400" dirty="0" err="1" smtClean="0">
                <a:latin typeface="Helvetica" pitchFamily="34" charset="0"/>
                <a:cs typeface="Helvetica" pitchFamily="34" charset="0"/>
              </a:rPr>
              <a:t>Ünv</a:t>
            </a:r>
            <a:r>
              <a:rPr lang="tr-TR" sz="1400" dirty="0" smtClean="0">
                <a:latin typeface="Helvetica" pitchFamily="34" charset="0"/>
                <a:cs typeface="Helvetica" pitchFamily="34" charset="0"/>
              </a:rPr>
              <a:t>, Charles </a:t>
            </a:r>
            <a:r>
              <a:rPr lang="tr-TR" sz="1400" dirty="0" err="1" smtClean="0">
                <a:latin typeface="Helvetica" pitchFamily="34" charset="0"/>
                <a:cs typeface="Helvetica" pitchFamily="34" charset="0"/>
              </a:rPr>
              <a:t>Hufnagel</a:t>
            </a:r>
            <a:r>
              <a:rPr lang="tr-TR" sz="1400" dirty="0" smtClean="0">
                <a:latin typeface="Helvetica" pitchFamily="34" charset="0"/>
                <a:cs typeface="Helvetica" pitchFamily="34" charset="0"/>
              </a:rPr>
              <a:t>  tarafından yapılmıştır. </a:t>
            </a:r>
          </a:p>
          <a:p>
            <a:pPr>
              <a:lnSpc>
                <a:spcPct val="170000"/>
              </a:lnSpc>
            </a:pPr>
            <a:r>
              <a:rPr lang="tr-TR" sz="1400" dirty="0" smtClean="0">
                <a:latin typeface="Helvetica" pitchFamily="34" charset="0"/>
                <a:cs typeface="Helvetica" pitchFamily="34" charset="0"/>
              </a:rPr>
              <a:t>1970 de San Diego Kaliforniya’ da seri ameliyatlar yapılmış ama 90’lı yıllarda, rutin bir ameliyat haline gelmiştir.</a:t>
            </a:r>
          </a:p>
          <a:p>
            <a:pPr>
              <a:lnSpc>
                <a:spcPct val="170000"/>
              </a:lnSpc>
            </a:pPr>
            <a:r>
              <a:rPr lang="tr-TR" sz="1400" dirty="0" smtClean="0">
                <a:latin typeface="Helvetica" pitchFamily="34" charset="0"/>
                <a:cs typeface="Helvetica" pitchFamily="34" charset="0"/>
              </a:rPr>
              <a:t>Ülkemizde ise Eylül 2011’dan itibaren, KOŞUYOLU KALP HASTANESİNDE , </a:t>
            </a:r>
            <a:r>
              <a:rPr lang="tr-TR" sz="1400" dirty="0" err="1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Prof.Dr</a:t>
            </a:r>
            <a:r>
              <a:rPr lang="tr-TR" sz="14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. Bedrettin YILDIZELİ </a:t>
            </a:r>
            <a:r>
              <a:rPr lang="tr-TR" sz="1400" dirty="0" smtClean="0">
                <a:latin typeface="Helvetica" pitchFamily="34" charset="0"/>
                <a:cs typeface="Helvetica" pitchFamily="34" charset="0"/>
              </a:rPr>
              <a:t>ve ekibi tarafından PTE ameliyatları rutin olarak yapılmaktadır.</a:t>
            </a:r>
          </a:p>
          <a:p>
            <a:pPr>
              <a:lnSpc>
                <a:spcPct val="170000"/>
              </a:lnSpc>
            </a:pPr>
            <a:endParaRPr lang="tr-TR" sz="14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71414"/>
            <a:ext cx="1047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4 Resim" descr="resim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3929066"/>
            <a:ext cx="3228998" cy="2214578"/>
          </a:xfrm>
          <a:prstGeom prst="rect">
            <a:avLst/>
          </a:prstGeom>
        </p:spPr>
      </p:pic>
      <p:pic>
        <p:nvPicPr>
          <p:cNvPr id="7" name="6 Resim" descr="resim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1357298"/>
            <a:ext cx="3762375" cy="2371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642918"/>
            <a:ext cx="7758138" cy="774720"/>
          </a:xfrm>
        </p:spPr>
        <p:txBody>
          <a:bodyPr>
            <a:noAutofit/>
          </a:bodyPr>
          <a:lstStyle/>
          <a:p>
            <a:r>
              <a:rPr lang="tr-TR" sz="28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Klinik</a:t>
            </a:r>
            <a:r>
              <a:rPr lang="tr-TR" sz="28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/>
            </a:r>
            <a:br>
              <a:rPr lang="tr-TR" sz="28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</a:br>
            <a:endParaRPr lang="tr-TR" sz="2800" dirty="0">
              <a:solidFill>
                <a:srgbClr val="FFFF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14282" y="1285860"/>
            <a:ext cx="4500594" cy="390050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Akut Pulmoner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Emboli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sonrası, hastaların %0.5 – 3.8 ‘inde KTEPH gelişir.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2 yılı aşan bir süreç sonrası,  Pulmoner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vasküler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yatağın % 40 ı tıkanınca, semptomlar görülür.</a:t>
            </a:r>
          </a:p>
          <a:p>
            <a:pPr lvl="1">
              <a:lnSpc>
                <a:spcPct val="150000"/>
              </a:lnSpc>
            </a:pPr>
            <a:r>
              <a:rPr lang="tr-TR" sz="1600" dirty="0" smtClean="0">
                <a:latin typeface="Helvetica" pitchFamily="34" charset="0"/>
                <a:cs typeface="Helvetica" pitchFamily="34" charset="0"/>
              </a:rPr>
              <a:t>efor </a:t>
            </a:r>
            <a:r>
              <a:rPr lang="tr-TR" sz="1600" dirty="0" err="1" smtClean="0">
                <a:latin typeface="Helvetica" pitchFamily="34" charset="0"/>
                <a:cs typeface="Helvetica" pitchFamily="34" charset="0"/>
              </a:rPr>
              <a:t>dispnesi</a:t>
            </a:r>
            <a:r>
              <a:rPr lang="tr-TR" sz="1600" dirty="0" smtClean="0">
                <a:latin typeface="Helvetica" pitchFamily="34" charset="0"/>
                <a:cs typeface="Helvetica" pitchFamily="34" charset="0"/>
              </a:rPr>
              <a:t>, göğüs ağrısı ve </a:t>
            </a:r>
            <a:r>
              <a:rPr lang="tr-TR" sz="1600" dirty="0" err="1" smtClean="0">
                <a:latin typeface="Helvetica" pitchFamily="34" charset="0"/>
                <a:cs typeface="Helvetica" pitchFamily="34" charset="0"/>
              </a:rPr>
              <a:t>senkop</a:t>
            </a:r>
            <a:r>
              <a:rPr lang="tr-TR" sz="1600" dirty="0" smtClean="0">
                <a:latin typeface="Helvetica" pitchFamily="34" charset="0"/>
                <a:cs typeface="Helvetica" pitchFamily="34" charset="0"/>
              </a:rPr>
              <a:t> </a:t>
            </a:r>
          </a:p>
        </p:txBody>
      </p:sp>
      <p:pic>
        <p:nvPicPr>
          <p:cNvPr id="6" name="5 İçerik Yer Tutucusu" descr="resim 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2564"/>
          <a:stretch>
            <a:fillRect/>
          </a:stretch>
        </p:blipFill>
        <p:spPr>
          <a:xfrm rot="10800000">
            <a:off x="5072066" y="1928802"/>
            <a:ext cx="3891580" cy="3123704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24" y="71414"/>
            <a:ext cx="1047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8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KP BYPAS AŞAMALARI ve </a:t>
            </a:r>
            <a:br>
              <a:rPr lang="tr-TR" sz="28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</a:br>
            <a:r>
              <a:rPr lang="tr-TR" sz="28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FARKLILIKLARI</a:t>
            </a:r>
            <a:endParaRPr lang="tr-TR" sz="2800" b="1" dirty="0">
              <a:solidFill>
                <a:srgbClr val="FFFF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tr-TR" sz="2600" dirty="0" err="1" smtClean="0">
                <a:latin typeface="Helvetica" pitchFamily="34" charset="0"/>
                <a:cs typeface="Helvetica" pitchFamily="34" charset="0"/>
              </a:rPr>
              <a:t>Ototransfüzyon</a:t>
            </a:r>
            <a:r>
              <a:rPr lang="tr-TR" sz="2600" dirty="0" smtClean="0">
                <a:latin typeface="Helvetica" pitchFamily="34" charset="0"/>
                <a:cs typeface="Helvetica" pitchFamily="34" charset="0"/>
              </a:rPr>
              <a:t> sistemi kurulması</a:t>
            </a:r>
          </a:p>
          <a:p>
            <a:pPr>
              <a:lnSpc>
                <a:spcPct val="150000"/>
              </a:lnSpc>
            </a:pPr>
            <a:r>
              <a:rPr lang="tr-TR" sz="2600" dirty="0" err="1" smtClean="0">
                <a:latin typeface="Helvetica" pitchFamily="34" charset="0"/>
                <a:cs typeface="Helvetica" pitchFamily="34" charset="0"/>
              </a:rPr>
              <a:t>Hemostaz</a:t>
            </a:r>
            <a:r>
              <a:rPr lang="tr-TR" sz="2600" dirty="0" smtClean="0">
                <a:latin typeface="Helvetica" pitchFamily="34" charset="0"/>
                <a:cs typeface="Helvetica" pitchFamily="34" charset="0"/>
              </a:rPr>
              <a:t> kanı</a:t>
            </a:r>
          </a:p>
          <a:p>
            <a:pPr>
              <a:lnSpc>
                <a:spcPct val="150000"/>
              </a:lnSpc>
            </a:pPr>
            <a:r>
              <a:rPr lang="tr-TR" sz="2600" dirty="0" smtClean="0">
                <a:latin typeface="Helvetica" pitchFamily="34" charset="0"/>
                <a:cs typeface="Helvetica" pitchFamily="34" charset="0"/>
              </a:rPr>
              <a:t>Kullanılan prime </a:t>
            </a:r>
            <a:r>
              <a:rPr lang="tr-TR" sz="2600" dirty="0" err="1" smtClean="0">
                <a:latin typeface="Helvetica" pitchFamily="34" charset="0"/>
                <a:cs typeface="Helvetica" pitchFamily="34" charset="0"/>
              </a:rPr>
              <a:t>solusyonu</a:t>
            </a:r>
            <a:r>
              <a:rPr lang="tr-TR" sz="2600" dirty="0" smtClean="0">
                <a:latin typeface="Helvetica" pitchFamily="34" charset="0"/>
                <a:cs typeface="Helvetica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tr-TR" sz="2600" dirty="0" err="1" smtClean="0">
                <a:latin typeface="Helvetica" pitchFamily="34" charset="0"/>
                <a:cs typeface="Helvetica" pitchFamily="34" charset="0"/>
              </a:rPr>
              <a:t>Kanülasyon</a:t>
            </a:r>
            <a:r>
              <a:rPr lang="tr-TR" sz="2600" dirty="0" smtClean="0">
                <a:latin typeface="Helvetica" pitchFamily="34" charset="0"/>
                <a:cs typeface="Helvetica" pitchFamily="34" charset="0"/>
              </a:rPr>
              <a:t> şekli </a:t>
            </a:r>
          </a:p>
          <a:p>
            <a:pPr>
              <a:lnSpc>
                <a:spcPct val="150000"/>
              </a:lnSpc>
            </a:pPr>
            <a:r>
              <a:rPr lang="tr-TR" sz="2600" dirty="0" err="1" smtClean="0">
                <a:latin typeface="Helvetica" pitchFamily="34" charset="0"/>
                <a:cs typeface="Helvetica" pitchFamily="34" charset="0"/>
              </a:rPr>
              <a:t>Cerebral</a:t>
            </a:r>
            <a:r>
              <a:rPr lang="tr-TR" sz="2600" dirty="0" smtClean="0">
                <a:latin typeface="Helvetica" pitchFamily="34" charset="0"/>
                <a:cs typeface="Helvetica" pitchFamily="34" charset="0"/>
              </a:rPr>
              <a:t>  </a:t>
            </a:r>
            <a:r>
              <a:rPr lang="tr-TR" sz="2600" dirty="0" err="1" smtClean="0">
                <a:latin typeface="Helvetica" pitchFamily="34" charset="0"/>
                <a:cs typeface="Helvetica" pitchFamily="34" charset="0"/>
              </a:rPr>
              <a:t>Oximetre</a:t>
            </a:r>
            <a:r>
              <a:rPr lang="tr-TR" sz="2600" dirty="0" smtClean="0">
                <a:latin typeface="Helvetica" pitchFamily="34" charset="0"/>
                <a:cs typeface="Helvetica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tr-TR" sz="2600" dirty="0" smtClean="0">
                <a:latin typeface="Helvetica" pitchFamily="34" charset="0"/>
                <a:cs typeface="Helvetica" pitchFamily="34" charset="0"/>
              </a:rPr>
              <a:t>Derin </a:t>
            </a:r>
            <a:r>
              <a:rPr lang="tr-TR" sz="2600" dirty="0" err="1" smtClean="0">
                <a:latin typeface="Helvetica" pitchFamily="34" charset="0"/>
                <a:cs typeface="Helvetica" pitchFamily="34" charset="0"/>
              </a:rPr>
              <a:t>hipotermi</a:t>
            </a:r>
            <a:endParaRPr lang="tr-TR" sz="2600" dirty="0" smtClean="0">
              <a:latin typeface="Helvetica" pitchFamily="34" charset="0"/>
              <a:cs typeface="Helvetica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2600" dirty="0" smtClean="0">
                <a:latin typeface="Helvetica" pitchFamily="34" charset="0"/>
                <a:cs typeface="Helvetica" pitchFamily="34" charset="0"/>
              </a:rPr>
              <a:t>Beyin koruyucu ilaçlar</a:t>
            </a:r>
          </a:p>
          <a:p>
            <a:pPr>
              <a:lnSpc>
                <a:spcPct val="150000"/>
              </a:lnSpc>
            </a:pPr>
            <a:r>
              <a:rPr lang="tr-TR" sz="2600" dirty="0" err="1" smtClean="0">
                <a:latin typeface="Helvetica" pitchFamily="34" charset="0"/>
                <a:cs typeface="Helvetica" pitchFamily="34" charset="0"/>
              </a:rPr>
              <a:t>Kross</a:t>
            </a:r>
            <a:r>
              <a:rPr lang="tr-TR" sz="26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tr-TR" sz="2600" dirty="0" err="1" smtClean="0">
                <a:latin typeface="Helvetica" pitchFamily="34" charset="0"/>
                <a:cs typeface="Helvetica" pitchFamily="34" charset="0"/>
              </a:rPr>
              <a:t>klemp</a:t>
            </a:r>
            <a:r>
              <a:rPr lang="tr-TR" sz="2600" dirty="0" smtClean="0">
                <a:latin typeface="Helvetica" pitchFamily="34" charset="0"/>
                <a:cs typeface="Helvetica" pitchFamily="34" charset="0"/>
              </a:rPr>
              <a:t>,  </a:t>
            </a:r>
            <a:r>
              <a:rPr lang="tr-TR" sz="2600" dirty="0" err="1" smtClean="0">
                <a:latin typeface="Helvetica" pitchFamily="34" charset="0"/>
                <a:cs typeface="Helvetica" pitchFamily="34" charset="0"/>
              </a:rPr>
              <a:t>kardiyopleji</a:t>
            </a:r>
            <a:r>
              <a:rPr lang="tr-TR" sz="2600" dirty="0" smtClean="0">
                <a:latin typeface="Helvetica" pitchFamily="34" charset="0"/>
                <a:cs typeface="Helvetica" pitchFamily="34" charset="0"/>
              </a:rPr>
              <a:t> ve cerrahi Süreç </a:t>
            </a:r>
          </a:p>
          <a:p>
            <a:pPr>
              <a:lnSpc>
                <a:spcPct val="150000"/>
              </a:lnSpc>
            </a:pPr>
            <a:r>
              <a:rPr lang="tr-TR" sz="2600" dirty="0" smtClean="0">
                <a:latin typeface="Helvetica" pitchFamily="34" charset="0"/>
                <a:cs typeface="Helvetica" pitchFamily="34" charset="0"/>
              </a:rPr>
              <a:t>TCA , NİTRİK OKSİT</a:t>
            </a:r>
          </a:p>
          <a:p>
            <a:pPr>
              <a:lnSpc>
                <a:spcPct val="150000"/>
              </a:lnSpc>
              <a:buNone/>
            </a:pPr>
            <a:r>
              <a:rPr lang="tr-TR" sz="2600" dirty="0" smtClean="0">
                <a:latin typeface="Comic Sans MS" pitchFamily="66" charset="0"/>
              </a:rPr>
              <a:t>  </a:t>
            </a:r>
          </a:p>
          <a:p>
            <a:pPr>
              <a:lnSpc>
                <a:spcPct val="150000"/>
              </a:lnSpc>
            </a:pPr>
            <a:endParaRPr lang="tr-TR" sz="2000" dirty="0" smtClean="0"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endParaRPr lang="tr-TR" sz="2000" dirty="0">
              <a:latin typeface="Comic Sans MS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71414"/>
            <a:ext cx="1047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4 Resim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1643050"/>
            <a:ext cx="2839643" cy="3786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HEMOSTAZ KANI</a:t>
            </a:r>
            <a:endParaRPr lang="tr-TR" sz="2800" b="1" dirty="0">
              <a:solidFill>
                <a:srgbClr val="FFFF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Preop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HCT % 40‘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ın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üzerindeyse, hastaya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heparin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yapılmadan önce; 1- 2 ünite 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hemostaz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kanı alınır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Derin 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hipotermide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hct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 % 22- 25 arası tutulur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Alınan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hemoztaz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kanları ısınma aşamasında veya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perfüzyon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çıkışı pompaya eklenerek, çıkış HCT‘ i % 30 üzeri olması hedeflenir,</a:t>
            </a:r>
            <a:endParaRPr lang="tr-TR" sz="20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71414"/>
            <a:ext cx="1047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tr-TR" sz="28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PRİME SOLÜSYONU</a:t>
            </a:r>
            <a:endParaRPr lang="tr-TR" sz="2800" b="1" dirty="0">
              <a:solidFill>
                <a:srgbClr val="FFFF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428868"/>
            <a:ext cx="8472518" cy="369729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VOLUVEN  (KOLLOİD ) + % 20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lik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manitol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+ kg x 1.5mgr.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Heparin</a:t>
            </a:r>
            <a:endParaRPr lang="tr-TR" sz="2000" dirty="0" smtClean="0">
              <a:latin typeface="Helvetica" pitchFamily="34" charset="0"/>
              <a:cs typeface="Helvetica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Reperfüzyon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hasarı ve akciğer ödemi riskinden korunma amaçlanır</a:t>
            </a:r>
          </a:p>
          <a:p>
            <a:pPr>
              <a:lnSpc>
                <a:spcPct val="150000"/>
              </a:lnSpc>
            </a:pP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Albumin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tr-TR" sz="2000" dirty="0" err="1" smtClean="0">
                <a:latin typeface="Helvetica" pitchFamily="34" charset="0"/>
                <a:cs typeface="Helvetica" pitchFamily="34" charset="0"/>
              </a:rPr>
              <a:t>solusyonlarına</a:t>
            </a:r>
            <a:r>
              <a:rPr lang="tr-TR" sz="2000" dirty="0" smtClean="0">
                <a:latin typeface="Helvetica" pitchFamily="34" charset="0"/>
                <a:cs typeface="Helvetica" pitchFamily="34" charset="0"/>
              </a:rPr>
              <a:t> erişme güçlüğü</a:t>
            </a:r>
            <a:endParaRPr lang="tr-TR" sz="20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71414"/>
            <a:ext cx="1047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KANÜLASYON</a:t>
            </a:r>
            <a:endParaRPr lang="tr-TR" sz="2800" b="1" dirty="0">
              <a:solidFill>
                <a:srgbClr val="FFFF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124744"/>
            <a:ext cx="3114668" cy="5733256"/>
          </a:xfrm>
        </p:spPr>
        <p:txBody>
          <a:bodyPr>
            <a:noAutofit/>
          </a:bodyPr>
          <a:lstStyle/>
          <a:p>
            <a:r>
              <a:rPr lang="tr-TR" sz="2000" dirty="0" err="1" smtClean="0"/>
              <a:t>Asendan</a:t>
            </a:r>
            <a:r>
              <a:rPr lang="tr-TR" sz="2000" dirty="0" smtClean="0"/>
              <a:t> Aort </a:t>
            </a:r>
            <a:r>
              <a:rPr lang="tr-TR" sz="2000" dirty="0" err="1" smtClean="0"/>
              <a:t>kanülasyonu</a:t>
            </a:r>
            <a:r>
              <a:rPr lang="tr-TR" sz="2000" dirty="0" smtClean="0"/>
              <a:t>,</a:t>
            </a:r>
          </a:p>
          <a:p>
            <a:r>
              <a:rPr lang="tr-TR" sz="2000" dirty="0" smtClean="0"/>
              <a:t>Vena Kava </a:t>
            </a:r>
            <a:r>
              <a:rPr lang="tr-TR" sz="2000" dirty="0" err="1" smtClean="0"/>
              <a:t>Süperior</a:t>
            </a:r>
            <a:r>
              <a:rPr lang="tr-TR" sz="2000" dirty="0" smtClean="0"/>
              <a:t> ve </a:t>
            </a:r>
            <a:r>
              <a:rPr lang="tr-TR" sz="2000" dirty="0" err="1" smtClean="0"/>
              <a:t>İnferior</a:t>
            </a:r>
            <a:r>
              <a:rPr lang="tr-TR" sz="2000" dirty="0" smtClean="0"/>
              <a:t> </a:t>
            </a:r>
            <a:r>
              <a:rPr lang="tr-TR" sz="2000" dirty="0" err="1" smtClean="0"/>
              <a:t>kanülasyonu</a:t>
            </a:r>
            <a:r>
              <a:rPr lang="tr-TR" sz="2000" dirty="0" smtClean="0"/>
              <a:t>, </a:t>
            </a:r>
          </a:p>
          <a:p>
            <a:r>
              <a:rPr lang="tr-TR" sz="2000" dirty="0" err="1" smtClean="0"/>
              <a:t>Kardiyopleji</a:t>
            </a:r>
            <a:r>
              <a:rPr lang="tr-TR" sz="2000" dirty="0" smtClean="0"/>
              <a:t> için </a:t>
            </a:r>
            <a:r>
              <a:rPr lang="tr-TR" sz="2000" dirty="0" err="1" smtClean="0"/>
              <a:t>Aortic</a:t>
            </a:r>
            <a:r>
              <a:rPr lang="tr-TR" sz="2000" dirty="0" smtClean="0"/>
              <a:t> </a:t>
            </a:r>
            <a:r>
              <a:rPr lang="tr-TR" sz="2000" dirty="0" err="1" smtClean="0"/>
              <a:t>Root</a:t>
            </a:r>
            <a:r>
              <a:rPr lang="tr-TR" sz="2000" dirty="0" smtClean="0"/>
              <a:t> </a:t>
            </a:r>
            <a:r>
              <a:rPr lang="tr-TR" sz="2000" dirty="0" err="1" smtClean="0"/>
              <a:t>kanülü</a:t>
            </a:r>
            <a:r>
              <a:rPr lang="tr-TR" sz="2000" dirty="0" smtClean="0"/>
              <a:t>, </a:t>
            </a:r>
          </a:p>
          <a:p>
            <a:r>
              <a:rPr lang="tr-TR" sz="2000" dirty="0" smtClean="0"/>
              <a:t>Sağ </a:t>
            </a:r>
            <a:r>
              <a:rPr lang="tr-TR" sz="2000" dirty="0" err="1" smtClean="0"/>
              <a:t>superior</a:t>
            </a:r>
            <a:r>
              <a:rPr lang="tr-TR" sz="2000" dirty="0" smtClean="0"/>
              <a:t> </a:t>
            </a:r>
            <a:r>
              <a:rPr lang="tr-TR" sz="2000" dirty="0" err="1" smtClean="0"/>
              <a:t>pulm</a:t>
            </a:r>
            <a:r>
              <a:rPr lang="tr-TR" sz="2000" dirty="0" smtClean="0"/>
              <a:t>. </a:t>
            </a:r>
            <a:r>
              <a:rPr lang="tr-TR" sz="2000" dirty="0" err="1" smtClean="0"/>
              <a:t>Ven</a:t>
            </a:r>
            <a:r>
              <a:rPr lang="tr-TR" sz="2000" dirty="0" smtClean="0"/>
              <a:t> </a:t>
            </a:r>
            <a:r>
              <a:rPr lang="tr-TR" sz="2000" dirty="0" err="1" smtClean="0"/>
              <a:t>kanülasyonu</a:t>
            </a:r>
            <a:r>
              <a:rPr lang="tr-TR" sz="2000" dirty="0" smtClean="0"/>
              <a:t> (Az delikli)</a:t>
            </a:r>
          </a:p>
          <a:p>
            <a:r>
              <a:rPr lang="tr-TR" sz="2000" b="1" dirty="0" err="1" smtClean="0">
                <a:solidFill>
                  <a:srgbClr val="FFFF00"/>
                </a:solidFill>
              </a:rPr>
              <a:t>Pulm</a:t>
            </a:r>
            <a:r>
              <a:rPr lang="tr-TR" sz="2000" b="1" dirty="0" smtClean="0">
                <a:solidFill>
                  <a:srgbClr val="FFFF00"/>
                </a:solidFill>
              </a:rPr>
              <a:t>. ARTER </a:t>
            </a:r>
            <a:r>
              <a:rPr lang="tr-TR" sz="2000" b="1" dirty="0" err="1" smtClean="0">
                <a:solidFill>
                  <a:srgbClr val="FFFF00"/>
                </a:solidFill>
              </a:rPr>
              <a:t>vent</a:t>
            </a:r>
            <a:r>
              <a:rPr lang="tr-TR" sz="2000" b="1" dirty="0" smtClean="0">
                <a:solidFill>
                  <a:srgbClr val="FFFF00"/>
                </a:solidFill>
              </a:rPr>
              <a:t> </a:t>
            </a:r>
            <a:r>
              <a:rPr lang="tr-TR" sz="2000" b="1" dirty="0" err="1" smtClean="0">
                <a:solidFill>
                  <a:srgbClr val="FFFF00"/>
                </a:solidFill>
              </a:rPr>
              <a:t>kanülasyonu</a:t>
            </a:r>
            <a:r>
              <a:rPr lang="tr-TR" sz="2000" b="1" dirty="0" smtClean="0">
                <a:solidFill>
                  <a:srgbClr val="FFFF00"/>
                </a:solidFill>
              </a:rPr>
              <a:t>                 (13 </a:t>
            </a:r>
            <a:r>
              <a:rPr lang="tr-TR" sz="2000" b="1" dirty="0" err="1" smtClean="0">
                <a:solidFill>
                  <a:srgbClr val="FFFF00"/>
                </a:solidFill>
              </a:rPr>
              <a:t>fr</a:t>
            </a:r>
            <a:r>
              <a:rPr lang="tr-TR" sz="2000" b="1" dirty="0" smtClean="0">
                <a:solidFill>
                  <a:srgbClr val="FFFF00"/>
                </a:solidFill>
              </a:rPr>
              <a:t>.Pediatrik </a:t>
            </a:r>
            <a:r>
              <a:rPr lang="tr-TR" sz="2000" b="1" dirty="0" err="1" smtClean="0">
                <a:solidFill>
                  <a:srgbClr val="FFFF00"/>
                </a:solidFill>
              </a:rPr>
              <a:t>vent</a:t>
            </a:r>
            <a:r>
              <a:rPr lang="tr-TR" sz="2000" b="1" dirty="0" smtClean="0">
                <a:solidFill>
                  <a:srgbClr val="FFFF00"/>
                </a:solidFill>
              </a:rPr>
              <a:t> )</a:t>
            </a:r>
          </a:p>
          <a:p>
            <a:pPr>
              <a:buNone/>
            </a:pPr>
            <a:endParaRPr lang="tr-TR" sz="20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tr-TR" sz="2000" b="1" dirty="0" smtClean="0">
                <a:solidFill>
                  <a:srgbClr val="FF0000"/>
                </a:solidFill>
              </a:rPr>
              <a:t>        </a:t>
            </a:r>
            <a:r>
              <a:rPr lang="tr-TR" sz="2000" dirty="0" err="1" smtClean="0"/>
              <a:t>Ventler</a:t>
            </a:r>
            <a:r>
              <a:rPr lang="tr-TR" sz="2000" dirty="0" smtClean="0"/>
              <a:t> fonksiyonel olmalıdır.</a:t>
            </a:r>
          </a:p>
          <a:p>
            <a:r>
              <a:rPr lang="tr-TR" sz="2000" b="1" dirty="0" smtClean="0">
                <a:solidFill>
                  <a:srgbClr val="FFFF00"/>
                </a:solidFill>
              </a:rPr>
              <a:t>PTE, kalp ve göğüs cerrahlarının ortak çalıştığı bir ameliyattır</a:t>
            </a:r>
            <a:r>
              <a:rPr lang="tr-TR" sz="2000" dirty="0" smtClean="0">
                <a:solidFill>
                  <a:srgbClr val="FFFF00"/>
                </a:solidFill>
              </a:rPr>
              <a:t>…</a:t>
            </a:r>
          </a:p>
          <a:p>
            <a:pPr>
              <a:buNone/>
            </a:pPr>
            <a:endParaRPr lang="tr-TR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71414"/>
            <a:ext cx="1047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4 Resim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1285860"/>
            <a:ext cx="3321849" cy="4429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HİPOTERMİ</a:t>
            </a:r>
            <a:endParaRPr lang="tr-TR" sz="2800" b="1" dirty="0">
              <a:solidFill>
                <a:srgbClr val="FFFF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sz="2200" dirty="0" smtClean="0">
                <a:latin typeface="Helvetica" pitchFamily="34" charset="0"/>
                <a:cs typeface="Helvetica" pitchFamily="34" charset="0"/>
              </a:rPr>
              <a:t>20 </a:t>
            </a:r>
            <a:r>
              <a:rPr lang="tr-TR" sz="2200" baseline="30000" dirty="0" smtClean="0">
                <a:latin typeface="Helvetica" pitchFamily="34" charset="0"/>
                <a:cs typeface="Helvetica" pitchFamily="34" charset="0"/>
              </a:rPr>
              <a:t>0</a:t>
            </a:r>
            <a:r>
              <a:rPr lang="tr-TR" sz="2200" dirty="0" smtClean="0">
                <a:latin typeface="Helvetica" pitchFamily="34" charset="0"/>
                <a:cs typeface="Helvetica" pitchFamily="34" charset="0"/>
              </a:rPr>
              <a:t>C , derin </a:t>
            </a:r>
            <a:r>
              <a:rPr lang="tr-TR" sz="2200" dirty="0" err="1" smtClean="0">
                <a:latin typeface="Helvetica" pitchFamily="34" charset="0"/>
                <a:cs typeface="Helvetica" pitchFamily="34" charset="0"/>
              </a:rPr>
              <a:t>hipotermi</a:t>
            </a:r>
            <a:r>
              <a:rPr lang="tr-TR" sz="2200" dirty="0" smtClean="0">
                <a:latin typeface="Helvetica" pitchFamily="34" charset="0"/>
                <a:cs typeface="Helvetica" pitchFamily="34" charset="0"/>
              </a:rPr>
              <a:t>  uyguluyoruz. </a:t>
            </a:r>
          </a:p>
          <a:p>
            <a:r>
              <a:rPr lang="tr-TR" sz="2200" dirty="0" smtClean="0">
                <a:latin typeface="Helvetica" pitchFamily="34" charset="0"/>
                <a:cs typeface="Helvetica" pitchFamily="34" charset="0"/>
              </a:rPr>
              <a:t>Diğer soğutmalardan farklı olarak, yetişkin hastalar yaklaşık 3 </a:t>
            </a:r>
            <a:r>
              <a:rPr lang="tr-TR" sz="2200" dirty="0" err="1" smtClean="0">
                <a:latin typeface="Helvetica" pitchFamily="34" charset="0"/>
                <a:cs typeface="Helvetica" pitchFamily="34" charset="0"/>
              </a:rPr>
              <a:t>dk</a:t>
            </a:r>
            <a:r>
              <a:rPr lang="tr-TR" sz="2200" dirty="0" smtClean="0">
                <a:latin typeface="Helvetica" pitchFamily="34" charset="0"/>
                <a:cs typeface="Helvetica" pitchFamily="34" charset="0"/>
              </a:rPr>
              <a:t>.da 1 C  düşecek şekilde, yavaş yavaş soğutulur.</a:t>
            </a:r>
          </a:p>
          <a:p>
            <a:r>
              <a:rPr lang="tr-TR" sz="2200" dirty="0" smtClean="0">
                <a:latin typeface="Helvetica" pitchFamily="34" charset="0"/>
                <a:cs typeface="Helvetica" pitchFamily="34" charset="0"/>
              </a:rPr>
              <a:t>Hasta </a:t>
            </a:r>
            <a:r>
              <a:rPr lang="tr-TR" sz="2200" dirty="0" err="1" smtClean="0">
                <a:latin typeface="Helvetica" pitchFamily="34" charset="0"/>
                <a:cs typeface="Helvetica" pitchFamily="34" charset="0"/>
              </a:rPr>
              <a:t>ısıtılırkende</a:t>
            </a:r>
            <a:r>
              <a:rPr lang="tr-TR" sz="2200" dirty="0" smtClean="0">
                <a:latin typeface="Helvetica" pitchFamily="34" charset="0"/>
                <a:cs typeface="Helvetica" pitchFamily="34" charset="0"/>
              </a:rPr>
              <a:t>  5 </a:t>
            </a:r>
            <a:r>
              <a:rPr lang="tr-TR" sz="2200" dirty="0" err="1" smtClean="0">
                <a:latin typeface="Helvetica" pitchFamily="34" charset="0"/>
                <a:cs typeface="Helvetica" pitchFamily="34" charset="0"/>
              </a:rPr>
              <a:t>dk</a:t>
            </a:r>
            <a:r>
              <a:rPr lang="tr-TR" sz="2200" dirty="0" smtClean="0">
                <a:latin typeface="Helvetica" pitchFamily="34" charset="0"/>
                <a:cs typeface="Helvetica" pitchFamily="34" charset="0"/>
              </a:rPr>
              <a:t> da 1 C olacak  şekilde </a:t>
            </a:r>
            <a:r>
              <a:rPr lang="tr-TR" sz="2200" dirty="0" err="1" smtClean="0">
                <a:latin typeface="Helvetica" pitchFamily="34" charset="0"/>
                <a:cs typeface="Helvetica" pitchFamily="34" charset="0"/>
              </a:rPr>
              <a:t>yavaşca</a:t>
            </a:r>
            <a:r>
              <a:rPr lang="tr-TR" sz="2200" dirty="0" smtClean="0">
                <a:latin typeface="Helvetica" pitchFamily="34" charset="0"/>
                <a:cs typeface="Helvetica" pitchFamily="34" charset="0"/>
              </a:rPr>
              <a:t> ısıtılır. </a:t>
            </a:r>
          </a:p>
          <a:p>
            <a:pPr>
              <a:buNone/>
            </a:pPr>
            <a:r>
              <a:rPr lang="tr-TR" sz="220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     Yavaş ısıtma soğutmada amaç : </a:t>
            </a:r>
            <a:r>
              <a:rPr lang="tr-TR" sz="2200" dirty="0" smtClean="0">
                <a:latin typeface="Helvetica" pitchFamily="34" charset="0"/>
                <a:cs typeface="Helvetica" pitchFamily="34" charset="0"/>
              </a:rPr>
              <a:t>Ani ısı değişikliklerinin </a:t>
            </a:r>
            <a:r>
              <a:rPr lang="tr-TR" sz="2200" dirty="0" err="1" smtClean="0">
                <a:latin typeface="Helvetica" pitchFamily="34" charset="0"/>
                <a:cs typeface="Helvetica" pitchFamily="34" charset="0"/>
              </a:rPr>
              <a:t>metabolik</a:t>
            </a:r>
            <a:r>
              <a:rPr lang="tr-TR" sz="2200" dirty="0" smtClean="0">
                <a:latin typeface="Helvetica" pitchFamily="34" charset="0"/>
                <a:cs typeface="Helvetica" pitchFamily="34" charset="0"/>
              </a:rPr>
              <a:t> zararlarından hastayı korumaktır.</a:t>
            </a:r>
          </a:p>
          <a:p>
            <a:pPr>
              <a:buNone/>
            </a:pPr>
            <a:r>
              <a:rPr lang="tr-TR" sz="2200" dirty="0" smtClean="0">
                <a:latin typeface="Helvetica" pitchFamily="34" charset="0"/>
                <a:cs typeface="Helvetica" pitchFamily="34" charset="0"/>
              </a:rPr>
              <a:t>       </a:t>
            </a:r>
          </a:p>
          <a:p>
            <a:pPr>
              <a:buNone/>
            </a:pPr>
            <a:r>
              <a:rPr lang="tr-TR" sz="22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     </a:t>
            </a:r>
            <a:r>
              <a:rPr lang="tr-TR" sz="22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Neden TCA ? </a:t>
            </a:r>
          </a:p>
          <a:p>
            <a:r>
              <a:rPr lang="tr-TR" sz="2200" dirty="0" smtClean="0">
                <a:latin typeface="Helvetica" pitchFamily="34" charset="0"/>
                <a:cs typeface="Helvetica" pitchFamily="34" charset="0"/>
              </a:rPr>
              <a:t>Cerrahi bölgenin ‘</a:t>
            </a:r>
            <a:r>
              <a:rPr lang="tr-TR" sz="2200" dirty="0" err="1" smtClean="0">
                <a:latin typeface="Helvetica" pitchFamily="34" charset="0"/>
                <a:cs typeface="Helvetica" pitchFamily="34" charset="0"/>
              </a:rPr>
              <a:t>back</a:t>
            </a:r>
            <a:r>
              <a:rPr lang="tr-TR" sz="2200" dirty="0" smtClean="0">
                <a:latin typeface="Helvetica" pitchFamily="34" charset="0"/>
                <a:cs typeface="Helvetica" pitchFamily="34" charset="0"/>
              </a:rPr>
              <a:t>-</a:t>
            </a:r>
            <a:r>
              <a:rPr lang="tr-TR" sz="2200" dirty="0" err="1" smtClean="0">
                <a:latin typeface="Helvetica" pitchFamily="34" charset="0"/>
                <a:cs typeface="Helvetica" pitchFamily="34" charset="0"/>
              </a:rPr>
              <a:t>bleeding</a:t>
            </a:r>
            <a:r>
              <a:rPr lang="tr-TR" sz="2200" dirty="0" smtClean="0">
                <a:latin typeface="Helvetica" pitchFamily="34" charset="0"/>
                <a:cs typeface="Helvetica" pitchFamily="34" charset="0"/>
              </a:rPr>
              <a:t>’ adı verilen bronş arterlerinden gelen sistemik kan ile dolmaması ve </a:t>
            </a:r>
            <a:r>
              <a:rPr lang="tr-TR" sz="2200" dirty="0" err="1" smtClean="0">
                <a:latin typeface="Helvetica" pitchFamily="34" charset="0"/>
                <a:cs typeface="Helvetica" pitchFamily="34" charset="0"/>
              </a:rPr>
              <a:t>PTE’nin</a:t>
            </a:r>
            <a:r>
              <a:rPr lang="tr-TR" sz="2200" dirty="0" smtClean="0">
                <a:latin typeface="Helvetica" pitchFamily="34" charset="0"/>
                <a:cs typeface="Helvetica" pitchFamily="34" charset="0"/>
              </a:rPr>
              <a:t> ‘kansız’ alanda yapılabilmesi için </a:t>
            </a:r>
            <a:r>
              <a:rPr lang="tr-TR" sz="22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TCA uygulaması </a:t>
            </a:r>
            <a:r>
              <a:rPr lang="tr-TR" sz="2200" dirty="0" smtClean="0">
                <a:latin typeface="Helvetica" pitchFamily="34" charset="0"/>
                <a:cs typeface="Helvetica" pitchFamily="34" charset="0"/>
              </a:rPr>
              <a:t>gereklidir.</a:t>
            </a:r>
            <a:r>
              <a:rPr lang="tr-TR" sz="22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 </a:t>
            </a:r>
          </a:p>
          <a:p>
            <a:endParaRPr lang="tr-TR" sz="2400" dirty="0" smtClean="0"/>
          </a:p>
          <a:p>
            <a:pPr>
              <a:buNone/>
            </a:pPr>
            <a:r>
              <a:rPr lang="tr-TR" sz="2400" dirty="0" smtClean="0"/>
              <a:t> </a:t>
            </a:r>
            <a:endParaRPr lang="tr-TR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71414"/>
            <a:ext cx="1047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CEREBRAL  OXİMETRE </a:t>
            </a:r>
            <a:endParaRPr lang="tr-TR" sz="2800" b="1" dirty="0">
              <a:solidFill>
                <a:srgbClr val="FFFF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00200"/>
            <a:ext cx="2971792" cy="5257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r-TR" sz="2000" dirty="0" smtClean="0"/>
              <a:t>      </a:t>
            </a:r>
            <a:r>
              <a:rPr lang="tr-TR" sz="1800" dirty="0" smtClean="0"/>
              <a:t>PTE vakalarında ,  </a:t>
            </a:r>
            <a:r>
              <a:rPr lang="tr-TR" sz="1800" dirty="0" err="1" smtClean="0"/>
              <a:t>cerebral</a:t>
            </a:r>
            <a:r>
              <a:rPr lang="tr-TR" sz="1800" dirty="0" smtClean="0"/>
              <a:t> </a:t>
            </a:r>
            <a:r>
              <a:rPr lang="tr-TR" sz="1800" dirty="0" err="1" smtClean="0"/>
              <a:t>oximetre</a:t>
            </a:r>
            <a:r>
              <a:rPr lang="tr-TR" sz="1800" dirty="0" smtClean="0"/>
              <a:t> </a:t>
            </a:r>
            <a:r>
              <a:rPr lang="tr-TR" sz="1800" dirty="0" err="1" smtClean="0"/>
              <a:t>takılararak</a:t>
            </a:r>
            <a:r>
              <a:rPr lang="tr-TR" sz="1800" dirty="0" smtClean="0"/>
              <a:t>, Beyin O2 tüketimi </a:t>
            </a:r>
            <a:r>
              <a:rPr lang="tr-TR" sz="1800" dirty="0" err="1" smtClean="0"/>
              <a:t>monitörize</a:t>
            </a:r>
            <a:r>
              <a:rPr lang="tr-TR" sz="1800" dirty="0" smtClean="0"/>
              <a:t> edilmelidir. </a:t>
            </a:r>
          </a:p>
          <a:p>
            <a:r>
              <a:rPr lang="tr-TR" sz="1800" dirty="0" smtClean="0"/>
              <a:t>Anestezi indüksiyonu öncesi,  </a:t>
            </a:r>
            <a:r>
              <a:rPr lang="tr-TR" sz="1800" dirty="0" err="1" smtClean="0"/>
              <a:t>Frontal</a:t>
            </a:r>
            <a:r>
              <a:rPr lang="tr-TR" sz="1800" dirty="0" smtClean="0"/>
              <a:t> bölgeye yapıştırılan </a:t>
            </a:r>
            <a:r>
              <a:rPr lang="tr-TR" sz="1800" dirty="0" err="1" smtClean="0"/>
              <a:t>oximetre</a:t>
            </a:r>
            <a:r>
              <a:rPr lang="tr-TR" sz="1800" dirty="0" smtClean="0"/>
              <a:t> paletleri ile </a:t>
            </a:r>
            <a:r>
              <a:rPr lang="tr-TR" sz="1800" dirty="0" smtClean="0">
                <a:solidFill>
                  <a:srgbClr val="FFFF00"/>
                </a:solidFill>
              </a:rPr>
              <a:t>bazal değer </a:t>
            </a:r>
            <a:r>
              <a:rPr lang="tr-TR" sz="1800" dirty="0" smtClean="0"/>
              <a:t>ölçülerek kaydedilir.</a:t>
            </a:r>
          </a:p>
          <a:p>
            <a:r>
              <a:rPr lang="tr-TR" sz="1800" dirty="0" smtClean="0"/>
              <a:t>Hasta 20C’ ye soğutulduğunda, O2 tüketimi bazal değerin </a:t>
            </a:r>
            <a:r>
              <a:rPr lang="tr-TR" sz="1800" dirty="0" smtClean="0">
                <a:solidFill>
                  <a:srgbClr val="FFFF00"/>
                </a:solidFill>
              </a:rPr>
              <a:t>%25-50’inin altına düşerse</a:t>
            </a:r>
            <a:r>
              <a:rPr lang="tr-TR" sz="1800" dirty="0" smtClean="0"/>
              <a:t>, cerrahi ekip uyarılmakta.</a:t>
            </a:r>
          </a:p>
          <a:p>
            <a:r>
              <a:rPr lang="tr-TR" sz="1800" dirty="0" smtClean="0">
                <a:solidFill>
                  <a:srgbClr val="FFFF00"/>
                </a:solidFill>
              </a:rPr>
              <a:t>TCA sonrası bazal değerlere hızlıca ulaşım</a:t>
            </a:r>
            <a:r>
              <a:rPr lang="tr-TR" sz="1800" dirty="0" smtClean="0">
                <a:solidFill>
                  <a:srgbClr val="FF0000"/>
                </a:solidFill>
              </a:rPr>
              <a:t> </a:t>
            </a:r>
            <a:r>
              <a:rPr lang="tr-TR" sz="1800" dirty="0" smtClean="0">
                <a:solidFill>
                  <a:srgbClr val="FFFF00"/>
                </a:solidFill>
              </a:rPr>
              <a:t>amaçlanır .</a:t>
            </a:r>
            <a:r>
              <a:rPr lang="tr-TR" sz="1800" dirty="0" smtClean="0">
                <a:solidFill>
                  <a:srgbClr val="FF0000"/>
                </a:solidFill>
              </a:rPr>
              <a:t>                  </a:t>
            </a:r>
          </a:p>
          <a:p>
            <a:pPr>
              <a:buNone/>
            </a:pPr>
            <a:endParaRPr lang="tr-TR" sz="20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71414"/>
            <a:ext cx="1047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4 Resim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44" y="1571612"/>
            <a:ext cx="1779517" cy="2229958"/>
          </a:xfrm>
          <a:prstGeom prst="rect">
            <a:avLst/>
          </a:prstGeom>
        </p:spPr>
      </p:pic>
      <p:pic>
        <p:nvPicPr>
          <p:cNvPr id="6" name="5 Resim" descr="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1571612"/>
            <a:ext cx="2508825" cy="2288752"/>
          </a:xfrm>
          <a:prstGeom prst="rect">
            <a:avLst/>
          </a:prstGeom>
        </p:spPr>
      </p:pic>
      <p:pic>
        <p:nvPicPr>
          <p:cNvPr id="7" name="6 Resim" descr="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70368" y="4143380"/>
            <a:ext cx="2601592" cy="2214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2418</TotalTime>
  <Words>866</Words>
  <Application>Microsoft Office PowerPoint</Application>
  <PresentationFormat>Ekran Gösterisi (4:3)</PresentationFormat>
  <Paragraphs>133</Paragraphs>
  <Slides>19</Slides>
  <Notes>7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0" baseType="lpstr">
      <vt:lpstr>Ofis Teması</vt:lpstr>
      <vt:lpstr> PULMONER TROMBOENDARTEREKTOMİDE  PERFÜZYON TEKNİKLERİ                                                                                                                                                        </vt:lpstr>
      <vt:lpstr>KTEPH nedir?</vt:lpstr>
      <vt:lpstr>Klinik </vt:lpstr>
      <vt:lpstr>KP BYPAS AŞAMALARI ve  FARKLILIKLARI</vt:lpstr>
      <vt:lpstr>HEMOSTAZ KANI</vt:lpstr>
      <vt:lpstr> PRİME SOLÜSYONU</vt:lpstr>
      <vt:lpstr>KANÜLASYON</vt:lpstr>
      <vt:lpstr>HİPOTERMİ</vt:lpstr>
      <vt:lpstr>CEREBRAL  OXİMETRE </vt:lpstr>
      <vt:lpstr>BEYİN KORUYUCU İLAÇLAR</vt:lpstr>
      <vt:lpstr> Kross Klemp,  Kardiyopleji</vt:lpstr>
      <vt:lpstr>Cerrahi Süreç </vt:lpstr>
      <vt:lpstr> Pulm.Arter ve Distal Uçlardan Çıkarılan Organize Trombüs    </vt:lpstr>
      <vt:lpstr>Post-PTE komplikasyonları</vt:lpstr>
      <vt:lpstr>    Klinik Tecrübe  Eylül 2011 -  Kasım 2015  n=300</vt:lpstr>
      <vt:lpstr>Hastanemiz koşuyolunda ne durumdayız</vt:lpstr>
      <vt:lpstr>SONUÇ</vt:lpstr>
      <vt:lpstr>PowerPoint Sunusu</vt:lpstr>
      <vt:lpstr>         KOŞUYOLU PERFÜZYONİSTLERİ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PULMONER  ENDERTEREKTOMİDE  (PTE)   PERFÜZYON YÖNETİMİ</dc:title>
  <dc:creator>ameliyathane</dc:creator>
  <cp:lastModifiedBy>LEN_30</cp:lastModifiedBy>
  <cp:revision>388</cp:revision>
  <dcterms:created xsi:type="dcterms:W3CDTF">2014-09-14T08:25:40Z</dcterms:created>
  <dcterms:modified xsi:type="dcterms:W3CDTF">2015-11-07T13:02:25Z</dcterms:modified>
</cp:coreProperties>
</file>