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2"/>
  </p:notesMasterIdLst>
  <p:sldIdLst>
    <p:sldId id="256" r:id="rId2"/>
    <p:sldId id="257" r:id="rId3"/>
    <p:sldId id="261" r:id="rId4"/>
    <p:sldId id="269" r:id="rId5"/>
    <p:sldId id="273" r:id="rId6"/>
    <p:sldId id="272" r:id="rId7"/>
    <p:sldId id="262" r:id="rId8"/>
    <p:sldId id="281" r:id="rId9"/>
    <p:sldId id="287" r:id="rId10"/>
    <p:sldId id="284" r:id="rId11"/>
    <p:sldId id="285" r:id="rId12"/>
    <p:sldId id="286" r:id="rId13"/>
    <p:sldId id="268" r:id="rId14"/>
    <p:sldId id="260" r:id="rId15"/>
    <p:sldId id="265" r:id="rId16"/>
    <p:sldId id="271" r:id="rId17"/>
    <p:sldId id="276" r:id="rId18"/>
    <p:sldId id="278" r:id="rId19"/>
    <p:sldId id="277" r:id="rId20"/>
    <p:sldId id="279" r:id="rId21"/>
    <p:sldId id="259" r:id="rId22"/>
    <p:sldId id="263" r:id="rId23"/>
    <p:sldId id="264" r:id="rId24"/>
    <p:sldId id="274" r:id="rId25"/>
    <p:sldId id="258" r:id="rId26"/>
    <p:sldId id="266" r:id="rId27"/>
    <p:sldId id="275" r:id="rId28"/>
    <p:sldId id="267" r:id="rId29"/>
    <p:sldId id="270" r:id="rId30"/>
    <p:sldId id="280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89117" autoAdjust="0"/>
  </p:normalViewPr>
  <p:slideViewPr>
    <p:cSldViewPr>
      <p:cViewPr varScale="1">
        <p:scale>
          <a:sx n="63" d="100"/>
          <a:sy n="63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55BB39-1942-4EC7-9EB5-E340A71EE8A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8EA62290-F38D-45E3-BCC7-1A746EDA2C67}">
      <dgm:prSet phldrT="[Metin]"/>
      <dgm:spPr/>
      <dgm:t>
        <a:bodyPr/>
        <a:lstStyle/>
        <a:p>
          <a:r>
            <a:rPr lang="tr-TR" b="1" dirty="0" err="1" smtClean="0"/>
            <a:t>Pre</a:t>
          </a:r>
          <a:r>
            <a:rPr lang="tr-TR" b="1" dirty="0" smtClean="0"/>
            <a:t> </a:t>
          </a:r>
          <a:r>
            <a:rPr lang="tr-TR" b="1" dirty="0" err="1" smtClean="0"/>
            <a:t>operatif</a:t>
          </a:r>
          <a:r>
            <a:rPr lang="tr-TR" b="1" dirty="0" smtClean="0"/>
            <a:t> eritrosit düşüklüğü</a:t>
          </a:r>
        </a:p>
        <a:p>
          <a:r>
            <a:rPr lang="tr-TR" b="1" dirty="0" smtClean="0"/>
            <a:t>anemi  </a:t>
          </a:r>
          <a:endParaRPr lang="tr-TR" b="1" dirty="0"/>
        </a:p>
      </dgm:t>
    </dgm:pt>
    <dgm:pt modelId="{19D37286-133B-4775-A41B-5CE6C2421964}" type="parTrans" cxnId="{CFB30AD6-C327-44C8-A821-EEBE162ECB25}">
      <dgm:prSet/>
      <dgm:spPr/>
      <dgm:t>
        <a:bodyPr/>
        <a:lstStyle/>
        <a:p>
          <a:endParaRPr lang="tr-TR"/>
        </a:p>
      </dgm:t>
    </dgm:pt>
    <dgm:pt modelId="{418BB7EC-0485-4EF7-8295-FE8279FC7E33}" type="sibTrans" cxnId="{CFB30AD6-C327-44C8-A821-EEBE162ECB25}">
      <dgm:prSet/>
      <dgm:spPr/>
      <dgm:t>
        <a:bodyPr/>
        <a:lstStyle/>
        <a:p>
          <a:endParaRPr lang="tr-TR"/>
        </a:p>
      </dgm:t>
    </dgm:pt>
    <dgm:pt modelId="{D8CF2B96-A6D6-4EFD-829F-086F75981EE3}">
      <dgm:prSet phldrT="[Metin]"/>
      <dgm:spPr/>
      <dgm:t>
        <a:bodyPr/>
        <a:lstStyle/>
        <a:p>
          <a:r>
            <a:rPr lang="tr-TR" b="1" dirty="0" smtClean="0"/>
            <a:t>Acil veya kompleks cerrahiler</a:t>
          </a:r>
          <a:endParaRPr lang="tr-TR" b="1" dirty="0"/>
        </a:p>
      </dgm:t>
    </dgm:pt>
    <dgm:pt modelId="{8EB9AB3F-2065-4AED-9A44-DCEB1BB2920A}" type="parTrans" cxnId="{C2684291-9D1C-4C32-8215-4407DD4E76DB}">
      <dgm:prSet/>
      <dgm:spPr/>
      <dgm:t>
        <a:bodyPr/>
        <a:lstStyle/>
        <a:p>
          <a:endParaRPr lang="tr-TR"/>
        </a:p>
      </dgm:t>
    </dgm:pt>
    <dgm:pt modelId="{6AE86100-D199-445C-80CD-45D908754707}" type="sibTrans" cxnId="{C2684291-9D1C-4C32-8215-4407DD4E76DB}">
      <dgm:prSet/>
      <dgm:spPr/>
      <dgm:t>
        <a:bodyPr/>
        <a:lstStyle/>
        <a:p>
          <a:endParaRPr lang="tr-TR"/>
        </a:p>
      </dgm:t>
    </dgm:pt>
    <dgm:pt modelId="{D065671E-2F26-4E3B-97A6-AC60BF8A548D}">
      <dgm:prSet phldrT="[Metin]"/>
      <dgm:spPr/>
      <dgm:t>
        <a:bodyPr/>
        <a:lstStyle/>
        <a:p>
          <a:r>
            <a:rPr lang="tr-TR" b="1" dirty="0" smtClean="0"/>
            <a:t>İleri yaş</a:t>
          </a:r>
          <a:endParaRPr lang="tr-TR" b="1" dirty="0"/>
        </a:p>
      </dgm:t>
    </dgm:pt>
    <dgm:pt modelId="{A8D0160E-2251-4F06-89C5-FF6BA39992F9}" type="parTrans" cxnId="{99C4CB8A-A823-4305-802A-F98C2A53970E}">
      <dgm:prSet/>
      <dgm:spPr/>
      <dgm:t>
        <a:bodyPr/>
        <a:lstStyle/>
        <a:p>
          <a:endParaRPr lang="tr-TR"/>
        </a:p>
      </dgm:t>
    </dgm:pt>
    <dgm:pt modelId="{37D8937F-5A61-42CD-8B82-2B9549662062}" type="sibTrans" cxnId="{99C4CB8A-A823-4305-802A-F98C2A53970E}">
      <dgm:prSet/>
      <dgm:spPr/>
      <dgm:t>
        <a:bodyPr/>
        <a:lstStyle/>
        <a:p>
          <a:endParaRPr lang="tr-TR"/>
        </a:p>
      </dgm:t>
    </dgm:pt>
    <dgm:pt modelId="{A0DAF112-F810-4119-BA38-EFF0F8B444E7}" type="pres">
      <dgm:prSet presAssocID="{C855BB39-1942-4EC7-9EB5-E340A71EE8AA}" presName="compositeShape" presStyleCnt="0">
        <dgm:presLayoutVars>
          <dgm:chMax val="7"/>
          <dgm:dir/>
          <dgm:resizeHandles val="exact"/>
        </dgm:presLayoutVars>
      </dgm:prSet>
      <dgm:spPr/>
    </dgm:pt>
    <dgm:pt modelId="{D2961DE7-970D-4F50-B74C-DE927B0C6F48}" type="pres">
      <dgm:prSet presAssocID="{C855BB39-1942-4EC7-9EB5-E340A71EE8AA}" presName="wedge1" presStyleLbl="node1" presStyleIdx="0" presStyleCnt="3" custScaleX="100781" custScaleY="102447" custLinFactNeighborX="-34920" custLinFactNeighborY="-810"/>
      <dgm:spPr/>
      <dgm:t>
        <a:bodyPr/>
        <a:lstStyle/>
        <a:p>
          <a:endParaRPr lang="tr-TR"/>
        </a:p>
      </dgm:t>
    </dgm:pt>
    <dgm:pt modelId="{42C54CE8-DAC4-41F5-B9CF-8EF10D07BD9B}" type="pres">
      <dgm:prSet presAssocID="{C855BB39-1942-4EC7-9EB5-E340A71EE8AA}" presName="dummy1a" presStyleCnt="0"/>
      <dgm:spPr/>
    </dgm:pt>
    <dgm:pt modelId="{647720B6-F137-49D9-91FB-0956D62D3D87}" type="pres">
      <dgm:prSet presAssocID="{C855BB39-1942-4EC7-9EB5-E340A71EE8AA}" presName="dummy1b" presStyleCnt="0"/>
      <dgm:spPr/>
    </dgm:pt>
    <dgm:pt modelId="{F76F6E77-8133-4DF6-BF6F-352E099247E1}" type="pres">
      <dgm:prSet presAssocID="{C855BB39-1942-4EC7-9EB5-E340A71EE8A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136393-6A80-4BCD-BC7B-8EC7FE5A29A5}" type="pres">
      <dgm:prSet presAssocID="{C855BB39-1942-4EC7-9EB5-E340A71EE8AA}" presName="wedge2" presStyleLbl="node1" presStyleIdx="1" presStyleCnt="3" custScaleX="110574" custScaleY="95884" custLinFactNeighborX="-35309" custLinFactNeighborY="-317"/>
      <dgm:spPr/>
      <dgm:t>
        <a:bodyPr/>
        <a:lstStyle/>
        <a:p>
          <a:endParaRPr lang="tr-TR"/>
        </a:p>
      </dgm:t>
    </dgm:pt>
    <dgm:pt modelId="{CD184E15-E87E-4AFF-A313-11E299343E6F}" type="pres">
      <dgm:prSet presAssocID="{C855BB39-1942-4EC7-9EB5-E340A71EE8AA}" presName="dummy2a" presStyleCnt="0"/>
      <dgm:spPr/>
    </dgm:pt>
    <dgm:pt modelId="{9D1260FF-AFC6-4259-870E-1CA92921425F}" type="pres">
      <dgm:prSet presAssocID="{C855BB39-1942-4EC7-9EB5-E340A71EE8AA}" presName="dummy2b" presStyleCnt="0"/>
      <dgm:spPr/>
    </dgm:pt>
    <dgm:pt modelId="{DEA3917E-367A-4897-878D-654040799B69}" type="pres">
      <dgm:prSet presAssocID="{C855BB39-1942-4EC7-9EB5-E340A71EE8A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1ABEEE0-4A57-4C02-B4C4-11DA031D6D96}" type="pres">
      <dgm:prSet presAssocID="{C855BB39-1942-4EC7-9EB5-E340A71EE8AA}" presName="wedge3" presStyleLbl="node1" presStyleIdx="2" presStyleCnt="3" custLinFactNeighborX="-35894" custLinFactNeighborY="-1615"/>
      <dgm:spPr/>
      <dgm:t>
        <a:bodyPr/>
        <a:lstStyle/>
        <a:p>
          <a:endParaRPr lang="tr-TR"/>
        </a:p>
      </dgm:t>
    </dgm:pt>
    <dgm:pt modelId="{4C41FE4A-89CB-47A0-BF09-07500CD19F6F}" type="pres">
      <dgm:prSet presAssocID="{C855BB39-1942-4EC7-9EB5-E340A71EE8AA}" presName="dummy3a" presStyleCnt="0"/>
      <dgm:spPr/>
    </dgm:pt>
    <dgm:pt modelId="{D200DD58-A3FB-4E8D-8679-164547145B9F}" type="pres">
      <dgm:prSet presAssocID="{C855BB39-1942-4EC7-9EB5-E340A71EE8AA}" presName="dummy3b" presStyleCnt="0"/>
      <dgm:spPr/>
    </dgm:pt>
    <dgm:pt modelId="{0A21B45A-D57E-42EC-A6F2-25A367921A52}" type="pres">
      <dgm:prSet presAssocID="{C855BB39-1942-4EC7-9EB5-E340A71EE8A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E451AA1-979B-4828-B52E-0005622190E4}" type="pres">
      <dgm:prSet presAssocID="{418BB7EC-0485-4EF7-8295-FE8279FC7E33}" presName="arrowWedge1" presStyleLbl="fgSibTrans2D1" presStyleIdx="0" presStyleCnt="3" custLinFactNeighborX="9516" custLinFactNeighborY="-4282"/>
      <dgm:spPr/>
    </dgm:pt>
    <dgm:pt modelId="{448A698E-D20C-49A9-A95E-558F31B4B7F2}" type="pres">
      <dgm:prSet presAssocID="{6AE86100-D199-445C-80CD-45D908754707}" presName="arrowWedge2" presStyleLbl="fgSibTrans2D1" presStyleIdx="1" presStyleCnt="3" custLinFactNeighborX="861" custLinFactNeighborY="11681"/>
      <dgm:spPr/>
    </dgm:pt>
    <dgm:pt modelId="{66B4B3DF-747F-4849-8586-5C0AD3362857}" type="pres">
      <dgm:prSet presAssocID="{37D8937F-5A61-42CD-8B82-2B9549662062}" presName="arrowWedge3" presStyleLbl="fgSibTrans2D1" presStyleIdx="2" presStyleCnt="3" custLinFactNeighborX="-14266" custLinFactNeighborY="-1400"/>
      <dgm:spPr/>
    </dgm:pt>
  </dgm:ptLst>
  <dgm:cxnLst>
    <dgm:cxn modelId="{C2684291-9D1C-4C32-8215-4407DD4E76DB}" srcId="{C855BB39-1942-4EC7-9EB5-E340A71EE8AA}" destId="{D8CF2B96-A6D6-4EFD-829F-086F75981EE3}" srcOrd="1" destOrd="0" parTransId="{8EB9AB3F-2065-4AED-9A44-DCEB1BB2920A}" sibTransId="{6AE86100-D199-445C-80CD-45D908754707}"/>
    <dgm:cxn modelId="{352B980A-9FA5-42A9-93E7-0BBD9DD285AC}" type="presOf" srcId="{D8CF2B96-A6D6-4EFD-829F-086F75981EE3}" destId="{DEA3917E-367A-4897-878D-654040799B69}" srcOrd="1" destOrd="0" presId="urn:microsoft.com/office/officeart/2005/8/layout/cycle8"/>
    <dgm:cxn modelId="{99C4CB8A-A823-4305-802A-F98C2A53970E}" srcId="{C855BB39-1942-4EC7-9EB5-E340A71EE8AA}" destId="{D065671E-2F26-4E3B-97A6-AC60BF8A548D}" srcOrd="2" destOrd="0" parTransId="{A8D0160E-2251-4F06-89C5-FF6BA39992F9}" sibTransId="{37D8937F-5A61-42CD-8B82-2B9549662062}"/>
    <dgm:cxn modelId="{552C8103-4D13-43E6-922E-6862AB19DBA4}" type="presOf" srcId="{D065671E-2F26-4E3B-97A6-AC60BF8A548D}" destId="{0A21B45A-D57E-42EC-A6F2-25A367921A52}" srcOrd="1" destOrd="0" presId="urn:microsoft.com/office/officeart/2005/8/layout/cycle8"/>
    <dgm:cxn modelId="{3B141564-55CA-4F87-80CF-0A1199126584}" type="presOf" srcId="{C855BB39-1942-4EC7-9EB5-E340A71EE8AA}" destId="{A0DAF112-F810-4119-BA38-EFF0F8B444E7}" srcOrd="0" destOrd="0" presId="urn:microsoft.com/office/officeart/2005/8/layout/cycle8"/>
    <dgm:cxn modelId="{7FE8B795-90B1-432D-BA33-9DBB68F3C177}" type="presOf" srcId="{D8CF2B96-A6D6-4EFD-829F-086F75981EE3}" destId="{ED136393-6A80-4BCD-BC7B-8EC7FE5A29A5}" srcOrd="0" destOrd="0" presId="urn:microsoft.com/office/officeart/2005/8/layout/cycle8"/>
    <dgm:cxn modelId="{E312F328-8487-46BD-B58F-17C70872FE33}" type="presOf" srcId="{8EA62290-F38D-45E3-BCC7-1A746EDA2C67}" destId="{D2961DE7-970D-4F50-B74C-DE927B0C6F48}" srcOrd="0" destOrd="0" presId="urn:microsoft.com/office/officeart/2005/8/layout/cycle8"/>
    <dgm:cxn modelId="{CFB30AD6-C327-44C8-A821-EEBE162ECB25}" srcId="{C855BB39-1942-4EC7-9EB5-E340A71EE8AA}" destId="{8EA62290-F38D-45E3-BCC7-1A746EDA2C67}" srcOrd="0" destOrd="0" parTransId="{19D37286-133B-4775-A41B-5CE6C2421964}" sibTransId="{418BB7EC-0485-4EF7-8295-FE8279FC7E33}"/>
    <dgm:cxn modelId="{9DF7C1F0-2B21-4013-89F9-6662669288C1}" type="presOf" srcId="{8EA62290-F38D-45E3-BCC7-1A746EDA2C67}" destId="{F76F6E77-8133-4DF6-BF6F-352E099247E1}" srcOrd="1" destOrd="0" presId="urn:microsoft.com/office/officeart/2005/8/layout/cycle8"/>
    <dgm:cxn modelId="{145E51A1-708C-41DD-844D-3C6F11B8A9A4}" type="presOf" srcId="{D065671E-2F26-4E3B-97A6-AC60BF8A548D}" destId="{B1ABEEE0-4A57-4C02-B4C4-11DA031D6D96}" srcOrd="0" destOrd="0" presId="urn:microsoft.com/office/officeart/2005/8/layout/cycle8"/>
    <dgm:cxn modelId="{207AEC49-9ED9-4D68-A48C-F5AF512D845B}" type="presParOf" srcId="{A0DAF112-F810-4119-BA38-EFF0F8B444E7}" destId="{D2961DE7-970D-4F50-B74C-DE927B0C6F48}" srcOrd="0" destOrd="0" presId="urn:microsoft.com/office/officeart/2005/8/layout/cycle8"/>
    <dgm:cxn modelId="{D17EC2E6-AFA2-4C9A-89AF-FA6530AA881C}" type="presParOf" srcId="{A0DAF112-F810-4119-BA38-EFF0F8B444E7}" destId="{42C54CE8-DAC4-41F5-B9CF-8EF10D07BD9B}" srcOrd="1" destOrd="0" presId="urn:microsoft.com/office/officeart/2005/8/layout/cycle8"/>
    <dgm:cxn modelId="{686F5168-DE1A-477E-AED8-781E32838161}" type="presParOf" srcId="{A0DAF112-F810-4119-BA38-EFF0F8B444E7}" destId="{647720B6-F137-49D9-91FB-0956D62D3D87}" srcOrd="2" destOrd="0" presId="urn:microsoft.com/office/officeart/2005/8/layout/cycle8"/>
    <dgm:cxn modelId="{D8567CB7-1515-4EFA-8E86-271E14B9A3E9}" type="presParOf" srcId="{A0DAF112-F810-4119-BA38-EFF0F8B444E7}" destId="{F76F6E77-8133-4DF6-BF6F-352E099247E1}" srcOrd="3" destOrd="0" presId="urn:microsoft.com/office/officeart/2005/8/layout/cycle8"/>
    <dgm:cxn modelId="{465A0A39-038B-43BE-BCF4-375352F68F3F}" type="presParOf" srcId="{A0DAF112-F810-4119-BA38-EFF0F8B444E7}" destId="{ED136393-6A80-4BCD-BC7B-8EC7FE5A29A5}" srcOrd="4" destOrd="0" presId="urn:microsoft.com/office/officeart/2005/8/layout/cycle8"/>
    <dgm:cxn modelId="{28DA9ECA-8F05-4B5B-B6CE-986F8B1E3EE4}" type="presParOf" srcId="{A0DAF112-F810-4119-BA38-EFF0F8B444E7}" destId="{CD184E15-E87E-4AFF-A313-11E299343E6F}" srcOrd="5" destOrd="0" presId="urn:microsoft.com/office/officeart/2005/8/layout/cycle8"/>
    <dgm:cxn modelId="{F20D59C3-66CB-4CF5-9557-1EBCF03D7383}" type="presParOf" srcId="{A0DAF112-F810-4119-BA38-EFF0F8B444E7}" destId="{9D1260FF-AFC6-4259-870E-1CA92921425F}" srcOrd="6" destOrd="0" presId="urn:microsoft.com/office/officeart/2005/8/layout/cycle8"/>
    <dgm:cxn modelId="{E75558A4-90AB-49AD-81B6-C5DD1CD2A575}" type="presParOf" srcId="{A0DAF112-F810-4119-BA38-EFF0F8B444E7}" destId="{DEA3917E-367A-4897-878D-654040799B69}" srcOrd="7" destOrd="0" presId="urn:microsoft.com/office/officeart/2005/8/layout/cycle8"/>
    <dgm:cxn modelId="{C599E351-FE4E-425B-AB3B-64BE3DF87B62}" type="presParOf" srcId="{A0DAF112-F810-4119-BA38-EFF0F8B444E7}" destId="{B1ABEEE0-4A57-4C02-B4C4-11DA031D6D96}" srcOrd="8" destOrd="0" presId="urn:microsoft.com/office/officeart/2005/8/layout/cycle8"/>
    <dgm:cxn modelId="{CC11A57B-D4EB-4831-8740-FF04E9BBE47B}" type="presParOf" srcId="{A0DAF112-F810-4119-BA38-EFF0F8B444E7}" destId="{4C41FE4A-89CB-47A0-BF09-07500CD19F6F}" srcOrd="9" destOrd="0" presId="urn:microsoft.com/office/officeart/2005/8/layout/cycle8"/>
    <dgm:cxn modelId="{1BCCE7EC-1627-4BD0-BA23-EA654243DE55}" type="presParOf" srcId="{A0DAF112-F810-4119-BA38-EFF0F8B444E7}" destId="{D200DD58-A3FB-4E8D-8679-164547145B9F}" srcOrd="10" destOrd="0" presId="urn:microsoft.com/office/officeart/2005/8/layout/cycle8"/>
    <dgm:cxn modelId="{0FB3CAE5-7AAC-4532-8992-F795FEBDBFDF}" type="presParOf" srcId="{A0DAF112-F810-4119-BA38-EFF0F8B444E7}" destId="{0A21B45A-D57E-42EC-A6F2-25A367921A52}" srcOrd="11" destOrd="0" presId="urn:microsoft.com/office/officeart/2005/8/layout/cycle8"/>
    <dgm:cxn modelId="{1619C592-9630-410B-8A63-0EDCD314E630}" type="presParOf" srcId="{A0DAF112-F810-4119-BA38-EFF0F8B444E7}" destId="{AE451AA1-979B-4828-B52E-0005622190E4}" srcOrd="12" destOrd="0" presId="urn:microsoft.com/office/officeart/2005/8/layout/cycle8"/>
    <dgm:cxn modelId="{9B78D7AE-8FF7-4830-87CE-F13D5F89E578}" type="presParOf" srcId="{A0DAF112-F810-4119-BA38-EFF0F8B444E7}" destId="{448A698E-D20C-49A9-A95E-558F31B4B7F2}" srcOrd="13" destOrd="0" presId="urn:microsoft.com/office/officeart/2005/8/layout/cycle8"/>
    <dgm:cxn modelId="{2E1D323F-805E-482D-AFD9-6044A121899D}" type="presParOf" srcId="{A0DAF112-F810-4119-BA38-EFF0F8B444E7}" destId="{66B4B3DF-747F-4849-8586-5C0AD336285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61DE7-970D-4F50-B74C-DE927B0C6F48}">
      <dsp:nvSpPr>
        <dsp:cNvPr id="0" name=""/>
        <dsp:cNvSpPr/>
      </dsp:nvSpPr>
      <dsp:spPr>
        <a:xfrm>
          <a:off x="-216035" y="216015"/>
          <a:ext cx="2963814" cy="3012809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err="1" smtClean="0"/>
            <a:t>Pre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operatif</a:t>
          </a:r>
          <a:r>
            <a:rPr lang="tr-TR" sz="1300" b="1" kern="1200" dirty="0" smtClean="0"/>
            <a:t> eritrosit düşüklüğü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anemi  </a:t>
          </a:r>
          <a:endParaRPr lang="tr-TR" sz="1300" b="1" kern="1200" dirty="0"/>
        </a:p>
      </dsp:txBody>
      <dsp:txXfrm>
        <a:off x="1345965" y="854443"/>
        <a:ext cx="1058505" cy="896669"/>
      </dsp:txXfrm>
    </dsp:sp>
    <dsp:sp modelId="{ED136393-6A80-4BCD-BC7B-8EC7FE5A29A5}">
      <dsp:nvSpPr>
        <dsp:cNvPr id="0" name=""/>
        <dsp:cNvSpPr/>
      </dsp:nvSpPr>
      <dsp:spPr>
        <a:xfrm>
          <a:off x="-432041" y="432047"/>
          <a:ext cx="3251811" cy="2819801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Acil veya kompleks cerrahiler</a:t>
          </a:r>
          <a:endParaRPr lang="tr-TR" sz="1300" b="1" kern="1200" dirty="0"/>
        </a:p>
      </dsp:txBody>
      <dsp:txXfrm>
        <a:off x="342199" y="2261561"/>
        <a:ext cx="1742042" cy="738519"/>
      </dsp:txXfrm>
    </dsp:sp>
    <dsp:sp modelId="{B1ABEEE0-4A57-4C02-B4C4-11DA031D6D96}">
      <dsp:nvSpPr>
        <dsp:cNvPr id="0" name=""/>
        <dsp:cNvSpPr/>
      </dsp:nvSpPr>
      <dsp:spPr>
        <a:xfrm>
          <a:off x="-354330" y="228322"/>
          <a:ext cx="2940846" cy="294084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İleri yaş</a:t>
          </a:r>
          <a:endParaRPr lang="tr-TR" sz="1300" b="1" kern="1200" dirty="0"/>
        </a:p>
      </dsp:txBody>
      <dsp:txXfrm>
        <a:off x="-13682" y="851502"/>
        <a:ext cx="1050302" cy="875252"/>
      </dsp:txXfrm>
    </dsp:sp>
    <dsp:sp modelId="{AE451AA1-979B-4828-B52E-0005622190E4}">
      <dsp:nvSpPr>
        <dsp:cNvPr id="0" name=""/>
        <dsp:cNvSpPr/>
      </dsp:nvSpPr>
      <dsp:spPr>
        <a:xfrm>
          <a:off x="-72002" y="-72014"/>
          <a:ext cx="3304951" cy="330495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A698E-D20C-49A9-A95E-558F31B4B7F2}">
      <dsp:nvSpPr>
        <dsp:cNvPr id="0" name=""/>
        <dsp:cNvSpPr/>
      </dsp:nvSpPr>
      <dsp:spPr>
        <a:xfrm>
          <a:off x="-432059" y="576079"/>
          <a:ext cx="3304951" cy="330495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4B3DF-747F-4849-8586-5C0AD3362857}">
      <dsp:nvSpPr>
        <dsp:cNvPr id="0" name=""/>
        <dsp:cNvSpPr/>
      </dsp:nvSpPr>
      <dsp:spPr>
        <a:xfrm>
          <a:off x="-1008109" y="1"/>
          <a:ext cx="3304951" cy="330495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FCD9C-BFF6-47C0-AE5D-682F7EF73D9F}" type="datetimeFigureOut">
              <a:rPr lang="tr-TR" smtClean="0"/>
              <a:pPr/>
              <a:t>8.11.2015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38264-79C6-483F-B312-51109E6DF0E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5743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38264-79C6-483F-B312-51109E6DF0EC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9F75050-0E15-4C5B-92B0-66D068882F1F}" type="datetimeFigureOut">
              <a:rPr lang="tr-TR" smtClean="0"/>
              <a:pPr/>
              <a:t>8.11.2015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8.11.2015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8.11.2015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8.11.2015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8.11.2015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8.11.2015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8.11.2015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9F75050-0E15-4C5B-92B0-66D068882F1F}" type="datetimeFigureOut">
              <a:rPr lang="tr-TR" smtClean="0"/>
              <a:pPr/>
              <a:t>8.11.2015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9F75050-0E15-4C5B-92B0-66D068882F1F}" type="datetimeFigureOut">
              <a:rPr lang="tr-TR" smtClean="0"/>
              <a:pPr/>
              <a:t>8.11.2015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8.11.2015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&amp;url=http://1ms.net/lover-s-isl-325567.html&amp;ei=D7ksVbW0FMrpaI3CgJgM&amp;bvm=bv.90790515,d.d2s&amp;psig=AFQjCNH3aoeR6vBNXIIEdo9WjIxzr28j-w&amp;ust=1429080719925325" TargetMode="External"/><Relationship Id="rId2" Type="http://schemas.openxmlformats.org/officeDocument/2006/relationships/hyperlink" Target="http://www.google.com.tr/url?sa=i&amp;rct=j&amp;q=&amp;esrc=s&amp;source=images&amp;cd=&amp;cad=rja&amp;uact=8&amp;ved=0CAcQjRw&amp;url=http://beauthingsforme.blogspot.com/2013/10/kalbin-kadar-temiz-bir-mim.html&amp;ei=gbksVfXkD4KHO5jkgaAP&amp;bvm=bv.90790515,d.d2s&amp;psig=AFQjCNH3aoeR6vBNXIIEdo9WjIxzr28j-w&amp;ust=142908071992532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tr/url?sa=i&amp;rct=j&amp;q=&amp;esrc=s&amp;source=images&amp;cd=&amp;cad=rja&amp;uact=8&amp;ved=0CAcQjRw&amp;url=http://www.canlihaber.com/kalp-ameliyati-kansiz-olur-mu-16655h.htm&amp;ei=I7IsVb_QIsOSPOC5gLAF&amp;bvm=bv.90790515,d.ZWU&amp;psig=AFQjCNH5-wr061tY5V42onnzpevB3pCvXw&amp;ust=1429078912304172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3761656"/>
            <a:ext cx="7812360" cy="30963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accent3"/>
                </a:solidFill>
              </a:rPr>
              <a:t>AÇIK KALP CERRAHİSİNDE KAN KULLANIMI ve</a:t>
            </a:r>
            <a:br>
              <a:rPr lang="tr-TR" sz="3200" dirty="0" smtClean="0">
                <a:solidFill>
                  <a:schemeClr val="accent3"/>
                </a:solidFill>
              </a:rPr>
            </a:br>
            <a:r>
              <a:rPr lang="tr-TR" sz="3200" dirty="0" smtClean="0">
                <a:solidFill>
                  <a:schemeClr val="accent3"/>
                </a:solidFill>
              </a:rPr>
              <a:t>GÜNCEL YAKLAŞIMLAR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err="1" smtClean="0">
                <a:solidFill>
                  <a:schemeClr val="accent1">
                    <a:lumMod val="75000"/>
                  </a:schemeClr>
                </a:solidFill>
              </a:rPr>
              <a:t>Perfüzyonist</a:t>
            </a:r>
            <a:r>
              <a:rPr lang="tr-TR" sz="3200" dirty="0" smtClean="0">
                <a:solidFill>
                  <a:schemeClr val="accent1">
                    <a:lumMod val="75000"/>
                  </a:schemeClr>
                </a:solidFill>
              </a:rPr>
              <a:t> EREN ÖZCANLI</a:t>
            </a:r>
            <a:endParaRPr lang="tr-T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195736" y="548680"/>
            <a:ext cx="6262712" cy="2808312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pic>
        <p:nvPicPr>
          <p:cNvPr id="1026" name="Picture 2" descr="C:\Users\nku\Desktop\eren res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170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464496"/>
          </a:xfrm>
        </p:spPr>
        <p:txBody>
          <a:bodyPr/>
          <a:lstStyle/>
          <a:p>
            <a:pPr marL="64008" indent="0">
              <a:buNone/>
            </a:pPr>
            <a:r>
              <a:rPr lang="tr-TR" dirty="0" smtClean="0"/>
              <a:t> </a:t>
            </a:r>
            <a:r>
              <a:rPr lang="tr-TR" b="1" dirty="0">
                <a:solidFill>
                  <a:schemeClr val="accent2"/>
                </a:solidFill>
              </a:rPr>
              <a:t>G</a:t>
            </a:r>
            <a:r>
              <a:rPr lang="tr-TR" b="1" dirty="0" smtClean="0">
                <a:solidFill>
                  <a:schemeClr val="accent2"/>
                </a:solidFill>
              </a:rPr>
              <a:t>özlem sonuçları</a:t>
            </a:r>
          </a:p>
          <a:p>
            <a:pPr marL="64008" indent="0">
              <a:buNone/>
            </a:pPr>
            <a:r>
              <a:rPr lang="tr-TR" dirty="0" err="1" smtClean="0"/>
              <a:t>Postop</a:t>
            </a:r>
            <a:r>
              <a:rPr lang="tr-TR" dirty="0" smtClean="0"/>
              <a:t> 0. 1. 2. ve 3. gün  </a:t>
            </a:r>
            <a:r>
              <a:rPr lang="tr-TR" dirty="0" err="1"/>
              <a:t>H</a:t>
            </a:r>
            <a:r>
              <a:rPr lang="tr-TR" dirty="0" err="1" smtClean="0"/>
              <a:t>ct</a:t>
            </a:r>
            <a:r>
              <a:rPr lang="tr-TR" dirty="0" smtClean="0"/>
              <a:t> ölçümleri </a:t>
            </a:r>
          </a:p>
          <a:p>
            <a:pPr marL="64008" indent="0">
              <a:buNone/>
            </a:pPr>
            <a:r>
              <a:rPr lang="tr-TR" dirty="0" smtClean="0"/>
              <a:t>Erkek gurubu</a:t>
            </a:r>
          </a:p>
          <a:p>
            <a:pPr marL="64008" indent="0">
              <a:buNone/>
            </a:pPr>
            <a:r>
              <a:rPr lang="tr-TR" dirty="0" smtClean="0"/>
              <a:t>0.   Gün   %27.4</a:t>
            </a:r>
          </a:p>
          <a:p>
            <a:pPr marL="578358" indent="-514350">
              <a:buAutoNum type="arabicPeriod"/>
            </a:pPr>
            <a:r>
              <a:rPr lang="tr-TR" dirty="0" smtClean="0"/>
              <a:t> Gün  % 30.9</a:t>
            </a:r>
          </a:p>
          <a:p>
            <a:pPr marL="578358" indent="-514350">
              <a:buAutoNum type="arabicPeriod"/>
            </a:pPr>
            <a:r>
              <a:rPr lang="tr-TR" dirty="0" smtClean="0"/>
              <a:t> Gün  % 30.7</a:t>
            </a:r>
          </a:p>
          <a:p>
            <a:pPr marL="578358" indent="-514350">
              <a:buAutoNum type="arabicPeriod"/>
            </a:pPr>
            <a:r>
              <a:rPr lang="tr-TR" dirty="0"/>
              <a:t> </a:t>
            </a:r>
            <a:r>
              <a:rPr lang="tr-TR" dirty="0" smtClean="0"/>
              <a:t>Gün  % 31.6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29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6122152"/>
          </a:xfrm>
        </p:spPr>
        <p:txBody>
          <a:bodyPr/>
          <a:lstStyle/>
          <a:p>
            <a:pPr marL="64008" indent="0">
              <a:buNone/>
            </a:pPr>
            <a:r>
              <a:rPr lang="tr-TR" dirty="0" smtClean="0"/>
              <a:t>Bayan gurubu</a:t>
            </a:r>
          </a:p>
          <a:p>
            <a:pPr marL="64008" indent="0">
              <a:buNone/>
            </a:pPr>
            <a:r>
              <a:rPr lang="tr-TR" dirty="0" smtClean="0"/>
              <a:t>0. Gün % 25.2</a:t>
            </a:r>
            <a:endParaRPr lang="tr-TR" dirty="0"/>
          </a:p>
          <a:p>
            <a:pPr marL="64008" indent="0">
              <a:buNone/>
            </a:pPr>
            <a:r>
              <a:rPr lang="tr-TR" dirty="0" smtClean="0"/>
              <a:t>1. </a:t>
            </a:r>
            <a:r>
              <a:rPr lang="tr-TR" dirty="0"/>
              <a:t>G</a:t>
            </a:r>
            <a:r>
              <a:rPr lang="tr-TR" dirty="0" smtClean="0"/>
              <a:t>ün % 27.8</a:t>
            </a:r>
          </a:p>
          <a:p>
            <a:pPr marL="64008" indent="0">
              <a:buNone/>
            </a:pPr>
            <a:r>
              <a:rPr lang="tr-TR" dirty="0" smtClean="0"/>
              <a:t>2. Gün % 30.8</a:t>
            </a:r>
          </a:p>
          <a:p>
            <a:pPr marL="64008" indent="0">
              <a:buNone/>
            </a:pPr>
            <a:r>
              <a:rPr lang="tr-TR" dirty="0" smtClean="0"/>
              <a:t>3. Gün % 31.3</a:t>
            </a:r>
          </a:p>
          <a:p>
            <a:pPr marL="64008" indent="0">
              <a:buNone/>
            </a:pPr>
            <a:endParaRPr lang="tr-TR" dirty="0"/>
          </a:p>
          <a:p>
            <a:pPr marL="64008" indent="0">
              <a:buNone/>
            </a:pPr>
            <a:r>
              <a:rPr lang="tr-TR" dirty="0"/>
              <a:t>o</a:t>
            </a:r>
            <a:r>
              <a:rPr lang="tr-TR" dirty="0" smtClean="0"/>
              <a:t>larak tespit edildi.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29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404664"/>
            <a:ext cx="8435280" cy="6194160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tr-TR" dirty="0" smtClean="0"/>
              <a:t>Erkek gurubu taburcu olana kadar ortalama </a:t>
            </a:r>
            <a:r>
              <a:rPr lang="tr-TR" b="1" dirty="0" smtClean="0">
                <a:solidFill>
                  <a:schemeClr val="accent1"/>
                </a:solidFill>
              </a:rPr>
              <a:t>4.4</a:t>
            </a:r>
            <a:r>
              <a:rPr lang="tr-TR" b="1" dirty="0" smtClean="0"/>
              <a:t> </a:t>
            </a:r>
            <a:r>
              <a:rPr lang="tr-TR" dirty="0" smtClean="0"/>
              <a:t>eritrosit süspansiyon transfüzyonu ,</a:t>
            </a:r>
          </a:p>
          <a:p>
            <a:pPr marL="64008" indent="0">
              <a:buNone/>
            </a:pPr>
            <a:endParaRPr lang="tr-TR" dirty="0"/>
          </a:p>
          <a:p>
            <a:pPr marL="64008" indent="0">
              <a:buNone/>
            </a:pPr>
            <a:r>
              <a:rPr lang="tr-TR" dirty="0" smtClean="0"/>
              <a:t>Bayan gurubu ise ortalama </a:t>
            </a:r>
            <a:r>
              <a:rPr lang="tr-TR" b="1" dirty="0" smtClean="0">
                <a:solidFill>
                  <a:schemeClr val="accent1"/>
                </a:solidFill>
              </a:rPr>
              <a:t>3.7 </a:t>
            </a:r>
            <a:r>
              <a:rPr lang="tr-TR" dirty="0" smtClean="0"/>
              <a:t>eritrosit süspansiyonu transfüzyonu uygulandığı gözlendi.</a:t>
            </a:r>
          </a:p>
          <a:p>
            <a:pPr marL="64008" indent="0">
              <a:buNone/>
            </a:pPr>
            <a:endParaRPr lang="tr-TR" dirty="0" smtClean="0"/>
          </a:p>
          <a:p>
            <a:pPr marL="64008" indent="0">
              <a:buNone/>
            </a:pPr>
            <a:r>
              <a:rPr lang="tr-TR" b="1" dirty="0"/>
              <a:t>Taze donmuş plazma</a:t>
            </a:r>
            <a:r>
              <a:rPr lang="tr-TR" dirty="0"/>
              <a:t> transfüzyonu  istatistikleri incelendiğinde  her iki gurubunda ortalama  </a:t>
            </a:r>
            <a:r>
              <a:rPr lang="tr-TR" b="1" dirty="0">
                <a:solidFill>
                  <a:schemeClr val="accent2"/>
                </a:solidFill>
              </a:rPr>
              <a:t>3.2 </a:t>
            </a:r>
            <a:r>
              <a:rPr lang="tr-TR" dirty="0"/>
              <a:t> kullandığı tespit edildi</a:t>
            </a:r>
            <a:r>
              <a:rPr lang="tr-TR" dirty="0" smtClean="0"/>
              <a:t>.</a:t>
            </a:r>
          </a:p>
          <a:p>
            <a:pPr marL="64008" indent="0">
              <a:buNone/>
            </a:pPr>
            <a:endParaRPr lang="tr-TR" dirty="0"/>
          </a:p>
          <a:p>
            <a:pPr marL="64008" indent="0">
              <a:buNone/>
            </a:pPr>
            <a:r>
              <a:rPr lang="tr-TR" dirty="0" smtClean="0"/>
              <a:t>Hiçbir hastada </a:t>
            </a:r>
            <a:r>
              <a:rPr lang="tr-TR" dirty="0" err="1" smtClean="0"/>
              <a:t>otolog</a:t>
            </a:r>
            <a:r>
              <a:rPr lang="tr-TR" dirty="0" smtClean="0"/>
              <a:t> kan </a:t>
            </a:r>
            <a:r>
              <a:rPr lang="tr-TR" dirty="0" err="1" smtClean="0"/>
              <a:t>tranfüzyonu</a:t>
            </a:r>
            <a:r>
              <a:rPr lang="tr-TR" dirty="0" smtClean="0"/>
              <a:t> kullanılmadığı gözlendi.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73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79512" y="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             NAMIK KEMAL ÜNİVERSİTESİ  KALP DAMAR CERRAHİ ANABİLİM DALI</a:t>
            </a:r>
          </a:p>
          <a:p>
            <a:r>
              <a:rPr lang="tr-TR" b="1" dirty="0" smtClean="0"/>
              <a:t>  			HASTA KAN YÖNETİMİ </a:t>
            </a:r>
            <a:endParaRPr lang="tr-TR" b="1" dirty="0"/>
          </a:p>
        </p:txBody>
      </p:sp>
      <p:sp>
        <p:nvSpPr>
          <p:cNvPr id="3" name="2 Aşağı Ok"/>
          <p:cNvSpPr/>
          <p:nvPr/>
        </p:nvSpPr>
        <p:spPr>
          <a:xfrm>
            <a:off x="2627784" y="764704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323528" y="2492896"/>
            <a:ext cx="164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Hct</a:t>
            </a:r>
            <a:r>
              <a:rPr lang="tr-TR" dirty="0" smtClean="0"/>
              <a:t>:%30</a:t>
            </a:r>
            <a:endParaRPr lang="tr-TR" dirty="0"/>
          </a:p>
        </p:txBody>
      </p:sp>
      <p:sp>
        <p:nvSpPr>
          <p:cNvPr id="6" name="5 Aşağı Ok"/>
          <p:cNvSpPr/>
          <p:nvPr/>
        </p:nvSpPr>
        <p:spPr>
          <a:xfrm>
            <a:off x="1331640" y="256490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251520" y="2924944"/>
            <a:ext cx="149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Hgb</a:t>
            </a:r>
            <a:r>
              <a:rPr lang="tr-TR" dirty="0" smtClean="0"/>
              <a:t>:8gr/</a:t>
            </a:r>
            <a:r>
              <a:rPr lang="tr-TR" dirty="0" err="1" smtClean="0"/>
              <a:t>dl</a:t>
            </a:r>
            <a:endParaRPr lang="tr-TR" dirty="0"/>
          </a:p>
        </p:txBody>
      </p:sp>
      <p:sp>
        <p:nvSpPr>
          <p:cNvPr id="9" name="8 Aşağı Ok"/>
          <p:cNvSpPr/>
          <p:nvPr/>
        </p:nvSpPr>
        <p:spPr>
          <a:xfrm>
            <a:off x="1619672" y="2996952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2123728" y="1268760"/>
            <a:ext cx="13805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ANESTEZİST</a:t>
            </a:r>
          </a:p>
          <a:p>
            <a:endParaRPr lang="tr-T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2699792" y="1412776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11 Aşağı Ok"/>
          <p:cNvSpPr/>
          <p:nvPr/>
        </p:nvSpPr>
        <p:spPr>
          <a:xfrm>
            <a:off x="5508104" y="764704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Metin kutusu"/>
          <p:cNvSpPr txBox="1"/>
          <p:nvPr/>
        </p:nvSpPr>
        <p:spPr>
          <a:xfrm>
            <a:off x="4860032" y="1196752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HEMATOLOG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323528" y="3284984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1 ünite ES verilir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5220072" y="2852936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0" y="1988840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PREOPARATİF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18 Metin kutusu"/>
          <p:cNvSpPr txBox="1"/>
          <p:nvPr/>
        </p:nvSpPr>
        <p:spPr>
          <a:xfrm>
            <a:off x="6876256" y="1844824"/>
            <a:ext cx="1888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POSTOPARATİF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6948264" y="234888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Hct</a:t>
            </a:r>
            <a:r>
              <a:rPr lang="tr-TR" dirty="0" smtClean="0"/>
              <a:t>: %26-28</a:t>
            </a:r>
            <a:endParaRPr lang="tr-TR" dirty="0"/>
          </a:p>
        </p:txBody>
      </p:sp>
      <p:sp>
        <p:nvSpPr>
          <p:cNvPr id="21" name="20 Metin kutusu"/>
          <p:cNvSpPr txBox="1"/>
          <p:nvPr/>
        </p:nvSpPr>
        <p:spPr>
          <a:xfrm>
            <a:off x="6948264" y="2852936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Hbg</a:t>
            </a:r>
            <a:r>
              <a:rPr lang="tr-TR" dirty="0" smtClean="0"/>
              <a:t>: 6mg/</a:t>
            </a:r>
            <a:r>
              <a:rPr lang="tr-TR" dirty="0" err="1" smtClean="0"/>
              <a:t>dl</a:t>
            </a:r>
            <a:endParaRPr lang="tr-TR" dirty="0"/>
          </a:p>
        </p:txBody>
      </p:sp>
      <p:sp>
        <p:nvSpPr>
          <p:cNvPr id="22" name="21 Metin kutusu"/>
          <p:cNvSpPr txBox="1"/>
          <p:nvPr/>
        </p:nvSpPr>
        <p:spPr>
          <a:xfrm>
            <a:off x="6615744" y="3284984"/>
            <a:ext cx="2528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HASTA STABİL </a:t>
            </a:r>
            <a:r>
              <a:rPr lang="tr-TR" sz="1400" b="1" dirty="0" smtClean="0"/>
              <a:t>+ ve </a:t>
            </a:r>
            <a:r>
              <a:rPr lang="tr-TR" sz="1400" dirty="0" smtClean="0"/>
              <a:t>DİÜREZ </a:t>
            </a:r>
            <a:r>
              <a:rPr lang="tr-TR" sz="1400" b="1" dirty="0" smtClean="0"/>
              <a:t>+</a:t>
            </a:r>
            <a:endParaRPr lang="tr-TR" sz="1400" b="1" dirty="0"/>
          </a:p>
        </p:txBody>
      </p:sp>
      <p:sp>
        <p:nvSpPr>
          <p:cNvPr id="23" name="22 Aşağı Ok"/>
          <p:cNvSpPr/>
          <p:nvPr/>
        </p:nvSpPr>
        <p:spPr>
          <a:xfrm>
            <a:off x="7596336" y="364502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Metin kutusu"/>
          <p:cNvSpPr txBox="1"/>
          <p:nvPr/>
        </p:nvSpPr>
        <p:spPr>
          <a:xfrm>
            <a:off x="6804248" y="3933056"/>
            <a:ext cx="20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2 ünite TDP verilir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2915816" y="24208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1026" name="Picture 2" descr="http://photos1.blogger.com/x/blogger/2275/846/1600/606756/plas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365104"/>
            <a:ext cx="1763688" cy="1613211"/>
          </a:xfrm>
          <a:prstGeom prst="rect">
            <a:avLst/>
          </a:prstGeom>
          <a:noFill/>
        </p:spPr>
      </p:pic>
      <p:sp>
        <p:nvSpPr>
          <p:cNvPr id="1028" name="AutoShape 4" descr="eritrosit süspansiyonu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0" name="AutoShape 6" descr="eritrosit süspansiyonu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2" name="AutoShape 8" descr="eritrosit süspansiyonu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4" name="Picture 10" descr="eritrosit süspansiyonu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1907704" cy="1261546"/>
          </a:xfrm>
          <a:prstGeom prst="rect">
            <a:avLst/>
          </a:prstGeom>
          <a:noFill/>
        </p:spPr>
      </p:pic>
      <p:sp>
        <p:nvSpPr>
          <p:cNvPr id="30" name="29 Sağ Ok"/>
          <p:cNvSpPr/>
          <p:nvPr/>
        </p:nvSpPr>
        <p:spPr>
          <a:xfrm>
            <a:off x="3635896" y="1268760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35 Metin kutusu"/>
          <p:cNvSpPr txBox="1"/>
          <p:nvPr/>
        </p:nvSpPr>
        <p:spPr>
          <a:xfrm>
            <a:off x="2123728" y="24208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</a:t>
            </a:r>
            <a:r>
              <a:rPr lang="tr-TR" dirty="0" err="1" smtClean="0"/>
              <a:t>Hct</a:t>
            </a:r>
            <a:r>
              <a:rPr lang="tr-TR" dirty="0" smtClean="0"/>
              <a:t>:%45</a:t>
            </a:r>
            <a:endParaRPr lang="tr-TR" dirty="0"/>
          </a:p>
        </p:txBody>
      </p:sp>
      <p:sp>
        <p:nvSpPr>
          <p:cNvPr id="37" name="36 Yukarı Ok"/>
          <p:cNvSpPr/>
          <p:nvPr/>
        </p:nvSpPr>
        <p:spPr>
          <a:xfrm>
            <a:off x="3203848" y="2420888"/>
            <a:ext cx="360040" cy="432048"/>
          </a:xfrm>
          <a:prstGeom prst="upArrow">
            <a:avLst>
              <a:gd name="adj1" fmla="val 3680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37 Metin kutusu"/>
          <p:cNvSpPr txBox="1"/>
          <p:nvPr/>
        </p:nvSpPr>
        <p:spPr>
          <a:xfrm>
            <a:off x="2051720" y="28529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</a:t>
            </a:r>
            <a:r>
              <a:rPr lang="tr-TR" dirty="0" err="1" smtClean="0"/>
              <a:t>Hgb</a:t>
            </a:r>
            <a:r>
              <a:rPr lang="tr-TR" dirty="0" smtClean="0"/>
              <a:t>:13 gr/</a:t>
            </a:r>
            <a:r>
              <a:rPr lang="tr-TR" dirty="0" err="1" smtClean="0"/>
              <a:t>dl</a:t>
            </a:r>
            <a:endParaRPr lang="tr-TR" dirty="0"/>
          </a:p>
        </p:txBody>
      </p:sp>
      <p:sp>
        <p:nvSpPr>
          <p:cNvPr id="39" name="38 Yukarı Ok"/>
          <p:cNvSpPr/>
          <p:nvPr/>
        </p:nvSpPr>
        <p:spPr>
          <a:xfrm>
            <a:off x="3419872" y="3140968"/>
            <a:ext cx="216024" cy="504056"/>
          </a:xfrm>
          <a:prstGeom prst="upArrow">
            <a:avLst>
              <a:gd name="adj1" fmla="val 3680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41 Sağ Ok"/>
          <p:cNvSpPr/>
          <p:nvPr/>
        </p:nvSpPr>
        <p:spPr>
          <a:xfrm>
            <a:off x="3478336" y="3573016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43 Metin kutusu"/>
          <p:cNvSpPr txBox="1"/>
          <p:nvPr/>
        </p:nvSpPr>
        <p:spPr>
          <a:xfrm>
            <a:off x="179512" y="6165304"/>
            <a:ext cx="7364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Klinik olarak post </a:t>
            </a:r>
            <a:r>
              <a:rPr lang="tr-TR" dirty="0" err="1" smtClean="0"/>
              <a:t>operatif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chemeClr val="accent1">
                    <a:lumMod val="75000"/>
                  </a:schemeClr>
                </a:solidFill>
              </a:rPr>
              <a:t>trombosit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 süspansiyonu </a:t>
            </a:r>
            <a:r>
              <a:rPr lang="tr-TR" dirty="0" smtClean="0"/>
              <a:t>kullanmaktayız.</a:t>
            </a:r>
            <a:endParaRPr lang="tr-TR" dirty="0"/>
          </a:p>
        </p:txBody>
      </p:sp>
      <p:sp>
        <p:nvSpPr>
          <p:cNvPr id="40" name="39 Yukarı Aşağı Ok"/>
          <p:cNvSpPr/>
          <p:nvPr/>
        </p:nvSpPr>
        <p:spPr>
          <a:xfrm flipH="1">
            <a:off x="5508104" y="1556792"/>
            <a:ext cx="216024" cy="50405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40 Metin kutusu"/>
          <p:cNvSpPr txBox="1"/>
          <p:nvPr/>
        </p:nvSpPr>
        <p:spPr>
          <a:xfrm>
            <a:off x="4788024" y="19888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Anemi tedavisi</a:t>
            </a:r>
            <a:endParaRPr lang="tr-TR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3414779" y="375808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Otolog</a:t>
            </a:r>
            <a:r>
              <a:rPr lang="tr-TR" b="1" dirty="0" smtClean="0"/>
              <a:t> kan alınmıyor</a:t>
            </a:r>
            <a:endParaRPr lang="tr-TR" b="1" dirty="0"/>
          </a:p>
        </p:txBody>
      </p:sp>
      <p:sp>
        <p:nvSpPr>
          <p:cNvPr id="14" name="Dikdörtgen 13"/>
          <p:cNvSpPr/>
          <p:nvPr/>
        </p:nvSpPr>
        <p:spPr>
          <a:xfrm>
            <a:off x="6804248" y="4180438"/>
            <a:ext cx="1888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1 ünite ES verilir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1475656" y="908720"/>
            <a:ext cx="54665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</a:rPr>
              <a:t>Kansız Kalp </a:t>
            </a:r>
            <a:r>
              <a:rPr lang="tr-TR" sz="32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Ameliyat</a:t>
            </a: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ı</a:t>
            </a:r>
            <a:endParaRPr lang="tr-TR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</a:p>
          <a:p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		  </a:t>
            </a:r>
          </a:p>
          <a:p>
            <a:endParaRPr lang="tr-T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tr-TR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827584" y="1556792"/>
            <a:ext cx="760336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 smtClean="0"/>
          </a:p>
          <a:p>
            <a:r>
              <a:rPr lang="tr-TR" b="1" dirty="0" smtClean="0"/>
              <a:t>Hiç yabancı kan kullanılmadan</a:t>
            </a:r>
            <a:r>
              <a:rPr lang="tr-TR" dirty="0" smtClean="0"/>
              <a:t> gerçekleştirilen kalp ameliyatlarıdır.</a:t>
            </a:r>
          </a:p>
          <a:p>
            <a:endParaRPr lang="tr-TR" dirty="0" smtClean="0"/>
          </a:p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Temel bazı prensiplere dayanır</a:t>
            </a:r>
            <a:r>
              <a:rPr lang="tr-TR" dirty="0" smtClean="0"/>
              <a:t>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endParaRPr lang="tr-TR" dirty="0" smtClean="0"/>
          </a:p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1-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smtClean="0"/>
              <a:t>Hastanın ameliyat öncesi kan durumunun düzeltilmesi</a:t>
            </a:r>
          </a:p>
          <a:p>
            <a:endParaRPr lang="tr-TR" dirty="0" smtClean="0"/>
          </a:p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2-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smtClean="0"/>
              <a:t>Hastanın kullandığı kan sulandırıcı ilaçların zamanında kesilmesi</a:t>
            </a:r>
          </a:p>
          <a:p>
            <a:endParaRPr lang="tr-TR" dirty="0" smtClean="0"/>
          </a:p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3-</a:t>
            </a:r>
            <a:r>
              <a:rPr lang="tr-TR" dirty="0" smtClean="0"/>
              <a:t> İtinalı bir cerrahi teknik ile operasyon gerçekleşmesi</a:t>
            </a:r>
          </a:p>
          <a:p>
            <a:endParaRPr lang="tr-TR" dirty="0" smtClean="0"/>
          </a:p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4- </a:t>
            </a:r>
            <a:r>
              <a:rPr lang="tr-TR" dirty="0" smtClean="0"/>
              <a:t>Hastanın kendi kanının tekrar hastaya verilmesi</a:t>
            </a:r>
            <a:endParaRPr lang="tr-TR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755576" y="548680"/>
            <a:ext cx="72430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    Kan Korumaya Yönelik Temel Yaklaşımlar </a:t>
            </a:r>
          </a:p>
          <a:p>
            <a:endParaRPr lang="tr-TR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1- </a:t>
            </a:r>
            <a:r>
              <a:rPr lang="tr-TR" sz="2000" dirty="0" smtClean="0"/>
              <a:t>Dikkatli cerrahi teknik,</a:t>
            </a:r>
          </a:p>
          <a:p>
            <a:endParaRPr lang="tr-TR" sz="2000" dirty="0" smtClean="0"/>
          </a:p>
          <a:p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2-</a:t>
            </a:r>
            <a:r>
              <a:rPr lang="tr-TR" sz="2000" b="1" dirty="0" smtClean="0"/>
              <a:t> </a:t>
            </a:r>
            <a:r>
              <a:rPr lang="tr-TR" sz="2000" dirty="0" smtClean="0"/>
              <a:t>Anti </a:t>
            </a:r>
            <a:r>
              <a:rPr lang="tr-TR" sz="2000" dirty="0" err="1" smtClean="0"/>
              <a:t>fibrinolitikler</a:t>
            </a:r>
            <a:r>
              <a:rPr lang="tr-TR" sz="2000" dirty="0" smtClean="0"/>
              <a:t>,</a:t>
            </a:r>
          </a:p>
          <a:p>
            <a:endParaRPr lang="tr-TR" sz="2000" dirty="0" smtClean="0"/>
          </a:p>
          <a:p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3-</a:t>
            </a:r>
            <a:r>
              <a:rPr lang="tr-TR" sz="2000" dirty="0" smtClean="0"/>
              <a:t> Minimum </a:t>
            </a:r>
            <a:r>
              <a:rPr lang="tr-TR" sz="2000" dirty="0" err="1" smtClean="0"/>
              <a:t>hemodilüsyon</a:t>
            </a:r>
            <a:r>
              <a:rPr lang="tr-TR" sz="2000" dirty="0" smtClean="0"/>
              <a:t>,</a:t>
            </a:r>
          </a:p>
          <a:p>
            <a:endParaRPr lang="tr-TR" sz="2000" dirty="0" smtClean="0"/>
          </a:p>
          <a:p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4-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000" dirty="0" err="1" smtClean="0"/>
              <a:t>Bio</a:t>
            </a:r>
            <a:r>
              <a:rPr lang="tr-TR" sz="2000" dirty="0" smtClean="0"/>
              <a:t> uyumlu-kaplı </a:t>
            </a:r>
            <a:r>
              <a:rPr lang="tr-TR" sz="2000" dirty="0" err="1" smtClean="0"/>
              <a:t>perfüzyon</a:t>
            </a:r>
            <a:r>
              <a:rPr lang="tr-TR" sz="2000" dirty="0" smtClean="0"/>
              <a:t> hatlar</a:t>
            </a:r>
          </a:p>
          <a:p>
            <a:endParaRPr lang="tr-TR" sz="2000" dirty="0" smtClean="0"/>
          </a:p>
          <a:p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5- </a:t>
            </a:r>
            <a:r>
              <a:rPr lang="tr-TR" sz="2000" dirty="0" err="1" smtClean="0"/>
              <a:t>Cell</a:t>
            </a:r>
            <a:r>
              <a:rPr lang="tr-TR" sz="2000" dirty="0" smtClean="0"/>
              <a:t> </a:t>
            </a:r>
            <a:r>
              <a:rPr lang="tr-TR" sz="2000" dirty="0" err="1" smtClean="0"/>
              <a:t>saver</a:t>
            </a:r>
            <a:r>
              <a:rPr lang="tr-TR" sz="2000" dirty="0" smtClean="0"/>
              <a:t>  ve </a:t>
            </a:r>
            <a:r>
              <a:rPr lang="tr-TR" sz="2000" dirty="0" err="1" smtClean="0"/>
              <a:t>otolog</a:t>
            </a:r>
            <a:r>
              <a:rPr lang="tr-TR" sz="2000" dirty="0" smtClean="0"/>
              <a:t> kan kullanımı, </a:t>
            </a:r>
          </a:p>
          <a:p>
            <a:endParaRPr lang="tr-TR" sz="2000" dirty="0" smtClean="0"/>
          </a:p>
          <a:p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6-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000" dirty="0" err="1" smtClean="0"/>
              <a:t>Pre</a:t>
            </a:r>
            <a:r>
              <a:rPr lang="tr-TR" sz="2000" dirty="0" smtClean="0"/>
              <a:t> </a:t>
            </a:r>
            <a:r>
              <a:rPr lang="tr-TR" sz="2000" dirty="0" err="1" smtClean="0"/>
              <a:t>operatif</a:t>
            </a:r>
            <a:r>
              <a:rPr lang="tr-TR" sz="2000" dirty="0" smtClean="0"/>
              <a:t> ve post </a:t>
            </a:r>
            <a:r>
              <a:rPr lang="tr-TR" sz="2000" dirty="0" err="1" smtClean="0"/>
              <a:t>operatif</a:t>
            </a:r>
            <a:r>
              <a:rPr lang="tr-TR" sz="2000" dirty="0" smtClean="0"/>
              <a:t> dikkatli yaklaşımlar</a:t>
            </a:r>
            <a:endParaRPr lang="tr-T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827584" y="188640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chemeClr val="accent1">
                    <a:lumMod val="75000"/>
                  </a:schemeClr>
                </a:solidFill>
              </a:rPr>
              <a:t>Perfüzyonist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 Olarak Neler  Yapılabiliriz?</a:t>
            </a:r>
          </a:p>
          <a:p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0" y="394692"/>
            <a:ext cx="935084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1-</a:t>
            </a:r>
            <a:r>
              <a:rPr lang="tr-TR" b="1" dirty="0" smtClean="0"/>
              <a:t> </a:t>
            </a:r>
            <a:r>
              <a:rPr lang="tr-TR" dirty="0" smtClean="0"/>
              <a:t>Prime solüsyonu </a:t>
            </a:r>
            <a:r>
              <a:rPr lang="tr-TR" dirty="0" err="1" smtClean="0"/>
              <a:t>minimalize</a:t>
            </a:r>
            <a:r>
              <a:rPr lang="tr-TR" dirty="0" smtClean="0"/>
              <a:t> edilmelidir</a:t>
            </a:r>
          </a:p>
          <a:p>
            <a:endParaRPr lang="tr-TR" dirty="0" smtClean="0"/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2-</a:t>
            </a:r>
            <a:r>
              <a:rPr lang="tr-TR" dirty="0" smtClean="0"/>
              <a:t> </a:t>
            </a:r>
            <a:r>
              <a:rPr lang="tr-TR" dirty="0" err="1" smtClean="0"/>
              <a:t>Tubing</a:t>
            </a:r>
            <a:r>
              <a:rPr lang="tr-TR" dirty="0" smtClean="0"/>
              <a:t> set çizimi ve hatların uzunluğu optimize edilmelidir.</a:t>
            </a:r>
          </a:p>
          <a:p>
            <a:endParaRPr lang="tr-TR" dirty="0" smtClean="0"/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3-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err="1" smtClean="0"/>
              <a:t>Heparin</a:t>
            </a:r>
            <a:r>
              <a:rPr lang="tr-TR" dirty="0" smtClean="0"/>
              <a:t> kaplı </a:t>
            </a:r>
            <a:r>
              <a:rPr lang="tr-TR" dirty="0" err="1" smtClean="0"/>
              <a:t>oksijenatörler</a:t>
            </a:r>
            <a:r>
              <a:rPr lang="tr-TR" dirty="0" smtClean="0"/>
              <a:t> ve hatlar kullanılmalıdır.</a:t>
            </a:r>
          </a:p>
          <a:p>
            <a:r>
              <a:rPr lang="tr-TR" dirty="0" smtClean="0"/>
              <a:t> </a:t>
            </a:r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4-</a:t>
            </a:r>
            <a:r>
              <a:rPr lang="tr-TR" dirty="0" smtClean="0"/>
              <a:t> </a:t>
            </a:r>
            <a:r>
              <a:rPr lang="tr-TR" dirty="0" err="1" smtClean="0"/>
              <a:t>Hemofiltrasyon</a:t>
            </a:r>
            <a:r>
              <a:rPr lang="tr-TR" dirty="0" smtClean="0"/>
              <a:t> tekniği total kan/volüm oranına göre uygulanmalıdır.</a:t>
            </a:r>
          </a:p>
          <a:p>
            <a:endParaRPr lang="tr-TR" dirty="0" smtClean="0"/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5-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r>
              <a:rPr lang="tr-TR" dirty="0" smtClean="0"/>
              <a:t>-</a:t>
            </a:r>
            <a:r>
              <a:rPr lang="tr-TR" dirty="0" err="1" smtClean="0"/>
              <a:t>saver</a:t>
            </a:r>
            <a:r>
              <a:rPr lang="tr-TR" dirty="0" smtClean="0"/>
              <a:t>  ve </a:t>
            </a:r>
            <a:r>
              <a:rPr lang="tr-TR" dirty="0" err="1" smtClean="0"/>
              <a:t>otolog</a:t>
            </a:r>
            <a:r>
              <a:rPr lang="tr-TR" dirty="0" smtClean="0"/>
              <a:t> kan kullanımı  hakkında dikkatli olunmalıdır.</a:t>
            </a:r>
          </a:p>
          <a:p>
            <a:endParaRPr lang="tr-TR" dirty="0" smtClean="0"/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6-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smtClean="0"/>
              <a:t>Mümkünse hatlar cerrahın solundan verilerek hat uzunluğu azaltılabilir.</a:t>
            </a:r>
          </a:p>
          <a:p>
            <a:endParaRPr lang="tr-TR" dirty="0" smtClean="0"/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 7- </a:t>
            </a:r>
            <a:r>
              <a:rPr lang="tr-TR" dirty="0" err="1" smtClean="0"/>
              <a:t>Sucker</a:t>
            </a:r>
            <a:r>
              <a:rPr lang="tr-TR" dirty="0" smtClean="0"/>
              <a:t> </a:t>
            </a:r>
            <a:r>
              <a:rPr lang="tr-TR" dirty="0" err="1" smtClean="0"/>
              <a:t>aspirasyonu</a:t>
            </a:r>
            <a:r>
              <a:rPr lang="tr-TR" dirty="0" smtClean="0"/>
              <a:t> ile </a:t>
            </a:r>
            <a:r>
              <a:rPr lang="tr-TR" dirty="0" err="1" smtClean="0"/>
              <a:t>topikal</a:t>
            </a:r>
            <a:r>
              <a:rPr lang="tr-TR" dirty="0" smtClean="0"/>
              <a:t> soğutma için verilen mayileri </a:t>
            </a:r>
            <a:r>
              <a:rPr lang="tr-TR" dirty="0" err="1" smtClean="0"/>
              <a:t>aspire</a:t>
            </a:r>
            <a:r>
              <a:rPr lang="tr-TR" dirty="0" smtClean="0"/>
              <a:t>                       ettirilmemelidir.</a:t>
            </a:r>
          </a:p>
          <a:p>
            <a:endParaRPr lang="tr-TR" dirty="0" smtClean="0"/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8-</a:t>
            </a:r>
            <a:r>
              <a:rPr lang="tr-TR" dirty="0" smtClean="0"/>
              <a:t> Uygun size </a:t>
            </a:r>
            <a:r>
              <a:rPr lang="tr-TR" dirty="0" err="1" smtClean="0"/>
              <a:t>venöz</a:t>
            </a:r>
            <a:r>
              <a:rPr lang="tr-TR" dirty="0" smtClean="0"/>
              <a:t> </a:t>
            </a:r>
            <a:r>
              <a:rPr lang="tr-TR" dirty="0" err="1" smtClean="0"/>
              <a:t>kanül</a:t>
            </a:r>
            <a:r>
              <a:rPr lang="tr-TR" dirty="0" smtClean="0"/>
              <a:t> ve </a:t>
            </a:r>
            <a:r>
              <a:rPr lang="tr-TR" dirty="0" err="1" smtClean="0"/>
              <a:t>antegrat</a:t>
            </a:r>
            <a:r>
              <a:rPr lang="tr-TR" dirty="0" smtClean="0"/>
              <a:t> </a:t>
            </a:r>
            <a:r>
              <a:rPr lang="tr-TR" dirty="0" err="1" smtClean="0"/>
              <a:t>kanül</a:t>
            </a:r>
            <a:r>
              <a:rPr lang="tr-TR" dirty="0" smtClean="0"/>
              <a:t> seçimi iyi bir rezervuar için önemlidir.</a:t>
            </a:r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tr-TR" dirty="0" smtClean="0"/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 9- </a:t>
            </a:r>
            <a:r>
              <a:rPr lang="tr-TR" dirty="0" smtClean="0"/>
              <a:t>Pompa kanı </a:t>
            </a:r>
            <a:r>
              <a:rPr lang="tr-TR" dirty="0" err="1" smtClean="0"/>
              <a:t>nitro</a:t>
            </a:r>
            <a:r>
              <a:rPr lang="tr-TR" dirty="0" smtClean="0"/>
              <a:t> gliserin eşliğinde hastaya </a:t>
            </a:r>
            <a:r>
              <a:rPr lang="tr-TR" dirty="0" err="1" smtClean="0"/>
              <a:t>perfüze</a:t>
            </a:r>
            <a:r>
              <a:rPr lang="tr-TR" dirty="0" smtClean="0"/>
              <a:t> edilmelidir ve/veya</a:t>
            </a:r>
          </a:p>
          <a:p>
            <a:r>
              <a:rPr lang="tr-TR" dirty="0" smtClean="0"/>
              <a:t>       paketlenip yoğun bakımda verilebilir.</a:t>
            </a:r>
          </a:p>
          <a:p>
            <a:endParaRPr lang="tr-TR" dirty="0" smtClean="0"/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10-</a:t>
            </a:r>
            <a:r>
              <a:rPr lang="tr-TR" dirty="0" smtClean="0"/>
              <a:t> Anestezist kontrolü eşliğinde </a:t>
            </a:r>
            <a:r>
              <a:rPr lang="tr-TR" dirty="0" err="1" smtClean="0"/>
              <a:t>diürez</a:t>
            </a:r>
            <a:r>
              <a:rPr lang="tr-TR" dirty="0" smtClean="0"/>
              <a:t> yakın takipte tutularak     </a:t>
            </a:r>
            <a:r>
              <a:rPr lang="tr-TR" dirty="0" err="1" smtClean="0"/>
              <a:t>hemokonsantrasyonu</a:t>
            </a:r>
            <a:r>
              <a:rPr lang="tr-TR" dirty="0" smtClean="0"/>
              <a:t> artırılabilir. </a:t>
            </a:r>
          </a:p>
          <a:p>
            <a:endParaRPr lang="tr-TR" b="1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179512" y="332656"/>
            <a:ext cx="7272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11-</a:t>
            </a:r>
            <a:r>
              <a:rPr lang="tr-TR" b="1" dirty="0" smtClean="0"/>
              <a:t> </a:t>
            </a:r>
            <a:r>
              <a:rPr lang="tr-TR" dirty="0" smtClean="0"/>
              <a:t>Vakum drenaj sistemleri uygulanabilir.</a:t>
            </a:r>
          </a:p>
          <a:p>
            <a:endParaRPr lang="tr-TR" dirty="0" smtClean="0"/>
          </a:p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12-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err="1" smtClean="0"/>
              <a:t>Retrograt</a:t>
            </a:r>
            <a:r>
              <a:rPr lang="tr-TR" dirty="0" smtClean="0"/>
              <a:t> </a:t>
            </a:r>
            <a:r>
              <a:rPr lang="tr-TR" dirty="0" err="1" smtClean="0"/>
              <a:t>otolog</a:t>
            </a:r>
            <a:r>
              <a:rPr lang="tr-TR" dirty="0" smtClean="0"/>
              <a:t> </a:t>
            </a:r>
            <a:r>
              <a:rPr lang="tr-TR" dirty="0" err="1" smtClean="0"/>
              <a:t>priming</a:t>
            </a:r>
            <a:r>
              <a:rPr lang="tr-TR" dirty="0" smtClean="0"/>
              <a:t> uygulanabilir.</a:t>
            </a:r>
          </a:p>
          <a:p>
            <a:endParaRPr lang="tr-TR" dirty="0" smtClean="0"/>
          </a:p>
          <a:p>
            <a:endParaRPr lang="tr-T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En önemlisi, </a:t>
            </a:r>
            <a:r>
              <a:rPr lang="tr-TR" dirty="0" err="1" smtClean="0"/>
              <a:t>klavuzlar</a:t>
            </a:r>
            <a:r>
              <a:rPr lang="tr-TR" dirty="0" smtClean="0"/>
              <a:t> yakından takip edilmelidir ve güncel yaklaşımlar hakkında bilgi paylaşımı uygulanmalıdır.</a:t>
            </a:r>
            <a:endParaRPr lang="tr-TR" dirty="0"/>
          </a:p>
        </p:txBody>
      </p:sp>
      <p:pic>
        <p:nvPicPr>
          <p:cNvPr id="21506" name="Picture 2" descr="http://i1.cpcache.com/product_zoom/600006323/trust_me_im_a_perfusionist_mug.jpg?side=Back&amp;height=250&amp;width=250&amp;padToSquare=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6264696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www.scahq.org/sca3/events/2002echo/S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0"/>
            <a:ext cx="1656184" cy="1412776"/>
          </a:xfrm>
          <a:prstGeom prst="rect">
            <a:avLst/>
          </a:prstGeom>
          <a:noFill/>
        </p:spPr>
      </p:pic>
      <p:pic>
        <p:nvPicPr>
          <p:cNvPr id="4" name="Picture 2" descr="http://upload.wikimedia.org/wikipedia/en/thumb/a/a1/The_Society_of_Thoracic_Surgeons_logo.jpg/220px-The_Society_of_Thoracic_Surgeon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0"/>
            <a:ext cx="1775081" cy="1412775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0" y="0"/>
            <a:ext cx="2521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CVS- KILAVUZLAR </a:t>
            </a:r>
            <a:r>
              <a:rPr lang="tr-TR" sz="1200" dirty="0" smtClean="0"/>
              <a:t>2007</a:t>
            </a:r>
            <a:endParaRPr lang="tr-TR" sz="1200" dirty="0"/>
          </a:p>
        </p:txBody>
      </p:sp>
      <p:sp>
        <p:nvSpPr>
          <p:cNvPr id="6" name="5 Dikdörtgen"/>
          <p:cNvSpPr/>
          <p:nvPr/>
        </p:nvSpPr>
        <p:spPr>
          <a:xfrm>
            <a:off x="0" y="1556792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KAN KURTARMA KLİNİK UYGULAMA KILAVUZU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0" y="2636912"/>
            <a:ext cx="9686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Kardiyopulmoner</a:t>
            </a:r>
            <a:r>
              <a:rPr lang="tr-TR" dirty="0" smtClean="0"/>
              <a:t> bypass  tekniği kullanılan kalp ameliyatlarında hasta kanının </a:t>
            </a:r>
          </a:p>
          <a:p>
            <a:r>
              <a:rPr lang="tr-TR" dirty="0" smtClean="0"/>
              <a:t>korunması için yıkama ile eritrosit geri kazanımının rutin olarak kullanılması yararlıdır</a:t>
            </a:r>
          </a:p>
          <a:p>
            <a:r>
              <a:rPr lang="tr-TR" b="1" dirty="0" smtClean="0"/>
              <a:t>(Kanıt SINIF 1 yarar&gt;&gt;&gt;zarar;işlem uygulanmalıdır.)</a:t>
            </a:r>
          </a:p>
          <a:p>
            <a:endParaRPr lang="tr-TR" dirty="0" smtClean="0"/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Bu öneri aynı teknolojilerin kullanıldığı Türkiye’deki kalp merkezleri içinde bilimsel </a:t>
            </a:r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olarak bağlayıcıdır.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0" y="5661248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 smtClean="0"/>
              <a:t>Perioperative</a:t>
            </a:r>
            <a:r>
              <a:rPr lang="tr-TR" sz="1400" dirty="0" smtClean="0"/>
              <a:t> </a:t>
            </a:r>
            <a:r>
              <a:rPr lang="tr-TR" sz="1400" dirty="0" err="1" smtClean="0"/>
              <a:t>blood</a:t>
            </a:r>
            <a:r>
              <a:rPr lang="tr-TR" sz="1400" dirty="0" smtClean="0"/>
              <a:t>  </a:t>
            </a:r>
            <a:r>
              <a:rPr lang="tr-TR" sz="1400" dirty="0" err="1" smtClean="0"/>
              <a:t>transfusion</a:t>
            </a:r>
            <a:r>
              <a:rPr lang="tr-TR" sz="1400" dirty="0" smtClean="0"/>
              <a:t> </a:t>
            </a:r>
            <a:r>
              <a:rPr lang="tr-TR" sz="1400" dirty="0" err="1" smtClean="0"/>
              <a:t>and</a:t>
            </a:r>
            <a:r>
              <a:rPr lang="tr-TR" sz="1400" dirty="0" smtClean="0"/>
              <a:t> </a:t>
            </a:r>
            <a:r>
              <a:rPr lang="tr-TR" sz="1400" dirty="0" err="1" smtClean="0"/>
              <a:t>blood</a:t>
            </a:r>
            <a:r>
              <a:rPr lang="tr-TR" sz="1400" dirty="0" smtClean="0"/>
              <a:t> </a:t>
            </a:r>
            <a:r>
              <a:rPr lang="tr-TR" sz="1400" dirty="0" err="1" smtClean="0"/>
              <a:t>conversation</a:t>
            </a:r>
            <a:r>
              <a:rPr lang="tr-TR" sz="1400" dirty="0" smtClean="0"/>
              <a:t> in </a:t>
            </a:r>
            <a:r>
              <a:rPr lang="tr-TR" sz="1400" dirty="0" err="1" smtClean="0"/>
              <a:t>cardiac</a:t>
            </a:r>
            <a:r>
              <a:rPr lang="tr-TR" sz="1400" dirty="0" smtClean="0"/>
              <a:t> </a:t>
            </a:r>
            <a:r>
              <a:rPr lang="tr-TR" sz="1400" dirty="0" err="1" smtClean="0"/>
              <a:t>surgery</a:t>
            </a:r>
            <a:r>
              <a:rPr lang="tr-TR" sz="1400" dirty="0" smtClean="0"/>
              <a:t>: </a:t>
            </a:r>
            <a:r>
              <a:rPr lang="tr-TR" sz="1400" dirty="0" err="1" smtClean="0"/>
              <a:t>the</a:t>
            </a:r>
            <a:r>
              <a:rPr lang="tr-TR" sz="1400" dirty="0" smtClean="0"/>
              <a:t> </a:t>
            </a:r>
            <a:r>
              <a:rPr lang="tr-TR" sz="1400" dirty="0" err="1" smtClean="0"/>
              <a:t>Thoracic</a:t>
            </a:r>
            <a:r>
              <a:rPr lang="tr-TR" sz="1400" dirty="0" smtClean="0"/>
              <a:t> </a:t>
            </a:r>
            <a:r>
              <a:rPr lang="tr-TR" sz="1400" dirty="0" err="1" smtClean="0"/>
              <a:t>Surgeons</a:t>
            </a:r>
            <a:r>
              <a:rPr lang="tr-TR" sz="1400" dirty="0" smtClean="0"/>
              <a:t> </a:t>
            </a:r>
            <a:r>
              <a:rPr lang="tr-TR" sz="1400" dirty="0" err="1" smtClean="0"/>
              <a:t>and</a:t>
            </a:r>
            <a:r>
              <a:rPr lang="tr-TR" sz="1400" dirty="0" smtClean="0"/>
              <a:t> </a:t>
            </a:r>
            <a:r>
              <a:rPr lang="tr-TR" sz="1400" dirty="0" err="1" smtClean="0"/>
              <a:t>the</a:t>
            </a:r>
            <a:r>
              <a:rPr lang="tr-TR" sz="1400" dirty="0" smtClean="0"/>
              <a:t> </a:t>
            </a:r>
            <a:r>
              <a:rPr lang="tr-TR" sz="1400" dirty="0" err="1" smtClean="0"/>
              <a:t>Society</a:t>
            </a:r>
            <a:r>
              <a:rPr lang="tr-TR" sz="1400" dirty="0" smtClean="0"/>
              <a:t> of </a:t>
            </a:r>
            <a:r>
              <a:rPr lang="tr-TR" sz="1400" dirty="0" err="1" smtClean="0"/>
              <a:t>Cardiovascular</a:t>
            </a:r>
            <a:r>
              <a:rPr lang="tr-TR" sz="1400" dirty="0" smtClean="0"/>
              <a:t> </a:t>
            </a:r>
            <a:r>
              <a:rPr lang="tr-TR" sz="1400" dirty="0" err="1" smtClean="0"/>
              <a:t>Anesthesiologists</a:t>
            </a:r>
            <a:r>
              <a:rPr lang="tr-TR" sz="1400" dirty="0" smtClean="0"/>
              <a:t> </a:t>
            </a:r>
          </a:p>
          <a:p>
            <a:r>
              <a:rPr lang="tr-TR" sz="1400" dirty="0" err="1" smtClean="0"/>
              <a:t>Clinical</a:t>
            </a:r>
            <a:r>
              <a:rPr lang="tr-TR" sz="1400" dirty="0" smtClean="0"/>
              <a:t> </a:t>
            </a:r>
            <a:r>
              <a:rPr lang="tr-TR" sz="1400" dirty="0" err="1" smtClean="0"/>
              <a:t>Practice</a:t>
            </a:r>
            <a:r>
              <a:rPr lang="tr-TR" sz="1400" dirty="0" smtClean="0"/>
              <a:t> </a:t>
            </a:r>
            <a:r>
              <a:rPr lang="tr-TR" sz="1400" dirty="0" err="1" smtClean="0"/>
              <a:t>Guideline</a:t>
            </a:r>
            <a:r>
              <a:rPr lang="tr-TR" sz="1400" dirty="0" smtClean="0"/>
              <a:t> 2007 May;83</a:t>
            </a:r>
            <a:endParaRPr lang="tr-T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0" y="0"/>
            <a:ext cx="252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CVS- KILAVUZLAR </a:t>
            </a:r>
            <a:r>
              <a:rPr lang="tr-TR" sz="1200" dirty="0" smtClean="0"/>
              <a:t>2011</a:t>
            </a:r>
            <a:endParaRPr lang="tr-TR" sz="1200" dirty="0"/>
          </a:p>
        </p:txBody>
      </p:sp>
      <p:pic>
        <p:nvPicPr>
          <p:cNvPr id="1026" name="Picture 2" descr="http://upload.wikimedia.org/wikipedia/en/thumb/a/a1/The_Society_of_Thoracic_Surgeons_logo.jpg/220px-The_Society_of_Thoracic_Surgeons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8918" y="1"/>
            <a:ext cx="1775081" cy="1412775"/>
          </a:xfrm>
          <a:prstGeom prst="rect">
            <a:avLst/>
          </a:prstGeom>
          <a:noFill/>
        </p:spPr>
      </p:pic>
      <p:pic>
        <p:nvPicPr>
          <p:cNvPr id="1028" name="Picture 4" descr="https://www.scahq.org/sca3/events/2002echo/S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0"/>
            <a:ext cx="1381125" cy="1412776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0" y="404664"/>
            <a:ext cx="5155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KAN KURTARMA KLİNİK UYGULAMA KILAVUZU</a:t>
            </a:r>
          </a:p>
          <a:p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0" y="1412776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‘’Kan transfüzyonlarını azaltmak için </a:t>
            </a:r>
            <a:r>
              <a:rPr lang="tr-TR" dirty="0" err="1" smtClean="0"/>
              <a:t>kardiyopulmoner</a:t>
            </a:r>
            <a:r>
              <a:rPr lang="tr-TR" dirty="0" smtClean="0"/>
              <a:t> bypass işlemi sonrasında kalan pompa kanını bir şekilde kazanıp hastaya geri vermek konusunda görüş</a:t>
            </a:r>
          </a:p>
          <a:p>
            <a:r>
              <a:rPr lang="tr-TR" dirty="0" smtClean="0"/>
              <a:t>birliği oluşmuştur.’’</a:t>
            </a:r>
          </a:p>
          <a:p>
            <a:r>
              <a:rPr lang="tr-TR" b="1" dirty="0" smtClean="0"/>
              <a:t>Kanıt SINIF2 a öneri ( yarar&gt;&gt; zarar;işlemin uygulanması akılcıdır)</a:t>
            </a:r>
          </a:p>
          <a:p>
            <a:endParaRPr lang="tr-TR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0" y="2996952"/>
            <a:ext cx="93137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Kardiyopulmoner</a:t>
            </a:r>
            <a:r>
              <a:rPr lang="tr-TR" dirty="0" smtClean="0"/>
              <a:t> bypass sonrası homolog(bağışçıdan alınan)eritrosit süspansiyonu</a:t>
            </a:r>
          </a:p>
          <a:p>
            <a:r>
              <a:rPr lang="tr-TR" dirty="0" smtClean="0"/>
              <a:t> transfüzyonlarını azaltmak için pompadan kazanılan kanın doğrudan verilmesi</a:t>
            </a:r>
          </a:p>
          <a:p>
            <a:r>
              <a:rPr lang="tr-TR" dirty="0" smtClean="0"/>
              <a:t>yerine yıkanma işleminden geçilerek verilmesi uygundur</a:t>
            </a:r>
          </a:p>
          <a:p>
            <a:r>
              <a:rPr lang="tr-TR" b="1" dirty="0" smtClean="0"/>
              <a:t>Kanıt SINIF1a öneri(yarar&gt;&gt;zarar;işlemin uygulanması akılcıdır)</a:t>
            </a:r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(Öneri düzeyi:A işlem yararlı/</a:t>
            </a:r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</a:rPr>
              <a:t>etkililidir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0" y="59492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/>
              <a:t>2011uptade </a:t>
            </a:r>
            <a:r>
              <a:rPr lang="tr-TR" sz="1400" dirty="0" err="1" smtClean="0"/>
              <a:t>The</a:t>
            </a:r>
            <a:r>
              <a:rPr lang="tr-TR" sz="1400" dirty="0" smtClean="0"/>
              <a:t> </a:t>
            </a:r>
            <a:r>
              <a:rPr lang="tr-TR" sz="1400" dirty="0" err="1" smtClean="0"/>
              <a:t>Thoracic</a:t>
            </a:r>
            <a:r>
              <a:rPr lang="tr-TR" sz="1400" dirty="0" smtClean="0"/>
              <a:t> </a:t>
            </a:r>
            <a:r>
              <a:rPr lang="tr-TR" sz="1400" dirty="0" err="1" smtClean="0"/>
              <a:t>Surgeons</a:t>
            </a:r>
            <a:r>
              <a:rPr lang="tr-TR" sz="1400" dirty="0" smtClean="0"/>
              <a:t> </a:t>
            </a:r>
            <a:r>
              <a:rPr lang="tr-TR" sz="1400" dirty="0" err="1" smtClean="0"/>
              <a:t>and</a:t>
            </a:r>
            <a:r>
              <a:rPr lang="tr-TR" sz="1400" dirty="0" smtClean="0"/>
              <a:t> </a:t>
            </a:r>
            <a:r>
              <a:rPr lang="tr-TR" sz="1400" dirty="0" err="1" smtClean="0"/>
              <a:t>the</a:t>
            </a:r>
            <a:r>
              <a:rPr lang="tr-TR" sz="1400" dirty="0" smtClean="0"/>
              <a:t> </a:t>
            </a:r>
            <a:r>
              <a:rPr lang="tr-TR" sz="1400" dirty="0" err="1" smtClean="0"/>
              <a:t>Society</a:t>
            </a:r>
            <a:r>
              <a:rPr lang="tr-TR" sz="1400" dirty="0" smtClean="0"/>
              <a:t> of </a:t>
            </a:r>
            <a:r>
              <a:rPr lang="tr-TR" sz="1400" dirty="0" err="1" smtClean="0"/>
              <a:t>Cardiovascular</a:t>
            </a:r>
            <a:r>
              <a:rPr lang="tr-TR" sz="1400" dirty="0" smtClean="0"/>
              <a:t> </a:t>
            </a:r>
            <a:r>
              <a:rPr lang="tr-TR" sz="1400" dirty="0" err="1" smtClean="0"/>
              <a:t>Anesthesiologists</a:t>
            </a:r>
            <a:r>
              <a:rPr lang="tr-TR" sz="1400" dirty="0" smtClean="0"/>
              <a:t> </a:t>
            </a:r>
          </a:p>
          <a:p>
            <a:r>
              <a:rPr lang="tr-TR" sz="1400" dirty="0" err="1" smtClean="0"/>
              <a:t>Clinical</a:t>
            </a:r>
            <a:r>
              <a:rPr lang="tr-TR" sz="1400" dirty="0" smtClean="0"/>
              <a:t> </a:t>
            </a:r>
            <a:r>
              <a:rPr lang="tr-TR" sz="1400" dirty="0" err="1" smtClean="0"/>
              <a:t>Practice</a:t>
            </a:r>
            <a:r>
              <a:rPr lang="tr-TR" sz="1400" dirty="0" smtClean="0"/>
              <a:t> </a:t>
            </a:r>
            <a:r>
              <a:rPr lang="tr-TR" sz="1400" dirty="0" err="1" smtClean="0"/>
              <a:t>Guideline</a:t>
            </a:r>
            <a:r>
              <a:rPr lang="tr-TR" sz="1400" dirty="0" smtClean="0"/>
              <a:t> 2011 Mar;91</a:t>
            </a:r>
            <a:endParaRPr lang="tr-T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611560" y="764704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Kardiyak ameliyatlar özellikle de,</a:t>
            </a:r>
            <a:r>
              <a:rPr lang="tr-TR" dirty="0" err="1" smtClean="0"/>
              <a:t>kardio</a:t>
            </a:r>
            <a:r>
              <a:rPr lang="tr-TR" dirty="0" smtClean="0"/>
              <a:t> pulmoner bypass (KPB) gerektiren prosedürler esnasında 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KAN TRANSFÜZYONU </a:t>
            </a:r>
            <a:r>
              <a:rPr lang="tr-TR" dirty="0" smtClean="0"/>
              <a:t>yaygın uygulanmaktadır.</a:t>
            </a:r>
          </a:p>
          <a:p>
            <a:endParaRPr lang="tr-TR" b="1" dirty="0">
              <a:solidFill>
                <a:srgbClr val="92D05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215008" y="4149080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Kardiyak ameliyatlar ulusal kan kaynağının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%10 ila %15’e </a:t>
            </a:r>
            <a:r>
              <a:rPr lang="tr-TR" dirty="0" smtClean="0"/>
              <a:t>kadar çıkan bir kısmını tüketir ve elde edilen kanıtlar, büyük oranda kardiyak cerrahi prosedürlerinin artan karmaşıklığı sebebiyle bu payın giderek yükseldiğini göstermektedir.</a:t>
            </a:r>
            <a:endParaRPr lang="tr-TR" dirty="0"/>
          </a:p>
        </p:txBody>
      </p:sp>
      <p:pic>
        <p:nvPicPr>
          <p:cNvPr id="2052" name="Picture 4" descr="http://www.hemensaglik.com/Uploads/PageContentImages/30397/B/nocanvas_ekokardiyo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048672" cy="23265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0" y="0"/>
            <a:ext cx="9273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2010 yılında  </a:t>
            </a:r>
            <a:r>
              <a:rPr lang="tr-TR" dirty="0" err="1" smtClean="0"/>
              <a:t>Cochrane</a:t>
            </a:r>
            <a:r>
              <a:rPr lang="tr-TR" dirty="0" smtClean="0"/>
              <a:t> </a:t>
            </a:r>
            <a:r>
              <a:rPr lang="tr-TR" dirty="0" err="1" smtClean="0"/>
              <a:t>Collaboration</a:t>
            </a:r>
            <a:r>
              <a:rPr lang="tr-TR" dirty="0" smtClean="0"/>
              <a:t> ‘’ perioperatif bağışçıdan alınan</a:t>
            </a:r>
          </a:p>
          <a:p>
            <a:r>
              <a:rPr lang="tr-TR" dirty="0" smtClean="0"/>
              <a:t>transfüzyonları en aza indirmek için hücre kazanımı’’ konulu bir derleme yayımladı</a:t>
            </a:r>
          </a:p>
          <a:p>
            <a:endParaRPr lang="tr-TR" dirty="0"/>
          </a:p>
        </p:txBody>
      </p:sp>
      <p:sp>
        <p:nvSpPr>
          <p:cNvPr id="3" name="2 Metin kutusu"/>
          <p:cNvSpPr txBox="1"/>
          <p:nvPr/>
        </p:nvSpPr>
        <p:spPr>
          <a:xfrm>
            <a:off x="107504" y="1124744"/>
            <a:ext cx="884408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Bu bilimsel çalışmada 18 yıllık bir süreçte ameliyat olan erişkin hastalarda </a:t>
            </a:r>
          </a:p>
          <a:p>
            <a:r>
              <a:rPr lang="tr-TR" dirty="0" smtClean="0"/>
              <a:t>bağışçıdan kan transfüzyonlarını azaltmak amacıyla hücre kazanımı tekniğinin</a:t>
            </a:r>
          </a:p>
          <a:p>
            <a:r>
              <a:rPr lang="tr-TR" dirty="0" smtClean="0"/>
              <a:t> etkinliğini derlediler.</a:t>
            </a:r>
          </a:p>
          <a:p>
            <a:endParaRPr lang="tr-TR" dirty="0" smtClean="0"/>
          </a:p>
          <a:p>
            <a:r>
              <a:rPr lang="tr-TR" sz="1400" dirty="0" smtClean="0"/>
              <a:t>(Toplam 75 bilimsel çalışma ortopedik cerrahi; 36 ve </a:t>
            </a:r>
            <a:r>
              <a:rPr lang="tr-TR" sz="1400" dirty="0" smtClean="0">
                <a:solidFill>
                  <a:schemeClr val="accent1">
                    <a:lumMod val="75000"/>
                  </a:schemeClr>
                </a:solidFill>
              </a:rPr>
              <a:t>kalp cerrahisi 33</a:t>
            </a:r>
            <a:r>
              <a:rPr lang="tr-TR" sz="1400" dirty="0" smtClean="0"/>
              <a:t> ve damar cerrahisi 6 çalışma)</a:t>
            </a:r>
          </a:p>
          <a:p>
            <a:endParaRPr lang="tr-TR" sz="14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179512" y="3140968"/>
            <a:ext cx="9199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Sonuç: </a:t>
            </a:r>
            <a:r>
              <a:rPr lang="tr-TR" dirty="0" smtClean="0"/>
              <a:t>Hücre kazanımı tekniğinin kullanılması,bağışçıdan elde edilen eritrosit </a:t>
            </a:r>
          </a:p>
          <a:p>
            <a:r>
              <a:rPr lang="tr-TR" dirty="0" smtClean="0"/>
              <a:t>süspansiyonu transfüzyonlarını göreli %38 oranında azaltmaktadır.hücre kazanımı </a:t>
            </a:r>
          </a:p>
          <a:p>
            <a:r>
              <a:rPr lang="tr-TR" dirty="0" smtClean="0"/>
              <a:t>tekniğinin herhangi istenmeyen sonucu yoktur.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323528" y="6381328"/>
            <a:ext cx="6853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Cell</a:t>
            </a:r>
            <a:r>
              <a:rPr lang="tr-TR" sz="1400" dirty="0" smtClean="0"/>
              <a:t> </a:t>
            </a:r>
            <a:r>
              <a:rPr lang="tr-TR" sz="1400" dirty="0" err="1" smtClean="0"/>
              <a:t>salvage</a:t>
            </a:r>
            <a:r>
              <a:rPr lang="tr-TR" sz="1400" dirty="0" smtClean="0"/>
              <a:t> </a:t>
            </a:r>
            <a:r>
              <a:rPr lang="tr-TR" sz="1400" dirty="0" err="1" smtClean="0"/>
              <a:t>for</a:t>
            </a:r>
            <a:r>
              <a:rPr lang="tr-TR" sz="1400" dirty="0" smtClean="0"/>
              <a:t> </a:t>
            </a:r>
            <a:r>
              <a:rPr lang="tr-TR" sz="1400" dirty="0" err="1" smtClean="0"/>
              <a:t>minimise</a:t>
            </a:r>
            <a:r>
              <a:rPr lang="tr-TR" sz="1400" dirty="0" smtClean="0"/>
              <a:t> </a:t>
            </a:r>
            <a:r>
              <a:rPr lang="tr-TR" sz="1400" dirty="0" err="1" smtClean="0"/>
              <a:t>perioperative</a:t>
            </a:r>
            <a:r>
              <a:rPr lang="tr-TR" sz="1400" dirty="0" smtClean="0"/>
              <a:t> </a:t>
            </a:r>
            <a:r>
              <a:rPr lang="tr-TR" sz="1400" dirty="0" err="1" smtClean="0"/>
              <a:t>allogeneic</a:t>
            </a:r>
            <a:r>
              <a:rPr lang="tr-TR" sz="1400" dirty="0" smtClean="0"/>
              <a:t> </a:t>
            </a:r>
            <a:r>
              <a:rPr lang="tr-TR" sz="1400" dirty="0" err="1" smtClean="0"/>
              <a:t>blood</a:t>
            </a:r>
            <a:r>
              <a:rPr lang="tr-TR" sz="1400" dirty="0" smtClean="0"/>
              <a:t> </a:t>
            </a:r>
            <a:r>
              <a:rPr lang="tr-TR" sz="1400" dirty="0" err="1" smtClean="0"/>
              <a:t>transfusion</a:t>
            </a:r>
            <a:r>
              <a:rPr lang="tr-TR" sz="1400" dirty="0" smtClean="0"/>
              <a:t> (</a:t>
            </a:r>
            <a:r>
              <a:rPr lang="tr-TR" sz="1400" dirty="0" err="1" smtClean="0"/>
              <a:t>Review</a:t>
            </a:r>
            <a:r>
              <a:rPr lang="tr-TR" sz="1400" dirty="0" smtClean="0"/>
              <a:t>)</a:t>
            </a:r>
            <a:endParaRPr lang="tr-TR" sz="1400" dirty="0"/>
          </a:p>
        </p:txBody>
      </p:sp>
      <p:pic>
        <p:nvPicPr>
          <p:cNvPr id="1026" name="Picture 2" descr="http://thebloodcompany.com/wp-content/uploads/2013/02/AutoTransfuion-Graphic-e1361080456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49080"/>
            <a:ext cx="2571750" cy="1933576"/>
          </a:xfrm>
          <a:prstGeom prst="rect">
            <a:avLst/>
          </a:prstGeom>
          <a:noFill/>
        </p:spPr>
      </p:pic>
      <p:sp>
        <p:nvSpPr>
          <p:cNvPr id="1028" name="AutoShape 4" descr="cell salvag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0" name="Picture 6" descr="http://www.cardiothoracicsurgeryservices.com/resources/_wsb_170x264_Cell+Saver+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789040"/>
            <a:ext cx="2123728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467544" y="188640"/>
            <a:ext cx="4949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  HASTA KAN YÖNETİMİ</a:t>
            </a:r>
          </a:p>
          <a:p>
            <a:pPr algn="ctr"/>
            <a:r>
              <a:rPr lang="tr-TR" sz="2400" b="1" dirty="0" smtClean="0"/>
              <a:t>     </a:t>
            </a:r>
            <a:endParaRPr lang="tr-TR" sz="2400" b="1" dirty="0"/>
          </a:p>
        </p:txBody>
      </p:sp>
      <p:sp>
        <p:nvSpPr>
          <p:cNvPr id="8" name="7 Metin kutusu"/>
          <p:cNvSpPr txBox="1"/>
          <p:nvPr/>
        </p:nvSpPr>
        <p:spPr>
          <a:xfrm rot="10800000" flipV="1">
            <a:off x="1115616" y="1484784"/>
            <a:ext cx="6704571" cy="494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Ulusal Kan Kurumu tarafından yönetilen,</a:t>
            </a:r>
          </a:p>
          <a:p>
            <a:endParaRPr lang="tr-TR" sz="2400" dirty="0" smtClean="0"/>
          </a:p>
          <a:p>
            <a:endParaRPr lang="tr-TR" dirty="0" smtClean="0"/>
          </a:p>
          <a:p>
            <a:r>
              <a:rPr lang="tr-TR" dirty="0" err="1" smtClean="0"/>
              <a:t>Multidisipliner</a:t>
            </a:r>
            <a:r>
              <a:rPr lang="tr-TR" dirty="0" smtClean="0"/>
              <a:t> bir ekip tarafından organize edilen,</a:t>
            </a:r>
          </a:p>
          <a:p>
            <a:endParaRPr lang="tr-TR" dirty="0" smtClean="0"/>
          </a:p>
          <a:p>
            <a:r>
              <a:rPr lang="tr-TR" dirty="0" smtClean="0"/>
              <a:t>Hastanın kendi kanını korumaya yönelik,</a:t>
            </a:r>
          </a:p>
          <a:p>
            <a:endParaRPr lang="tr-TR" dirty="0" smtClean="0"/>
          </a:p>
          <a:p>
            <a:r>
              <a:rPr lang="tr-TR" dirty="0" smtClean="0"/>
              <a:t>Transfüzyon kaynaklı komplikasyonlardan kaçınarak</a:t>
            </a:r>
          </a:p>
          <a:p>
            <a:endParaRPr lang="tr-TR" dirty="0" smtClean="0"/>
          </a:p>
          <a:p>
            <a:r>
              <a:rPr lang="tr-TR" dirty="0" smtClean="0"/>
              <a:t>Anemili hastaların fizyolojik toleranslarını optimize ederek</a:t>
            </a:r>
          </a:p>
          <a:p>
            <a:endParaRPr lang="tr-TR" dirty="0" smtClean="0"/>
          </a:p>
          <a:p>
            <a:r>
              <a:rPr lang="tr-TR" dirty="0" smtClean="0"/>
              <a:t>Maliyet optimizasyonu sağlayan özel yönetim planlar zinciridir.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9" name="8 Sağ Ok"/>
          <p:cNvSpPr/>
          <p:nvPr/>
        </p:nvSpPr>
        <p:spPr>
          <a:xfrm>
            <a:off x="467544" y="2492896"/>
            <a:ext cx="5463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Sağ Ok"/>
          <p:cNvSpPr/>
          <p:nvPr/>
        </p:nvSpPr>
        <p:spPr>
          <a:xfrm>
            <a:off x="467544" y="3573016"/>
            <a:ext cx="5463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ağ Ok"/>
          <p:cNvSpPr/>
          <p:nvPr/>
        </p:nvSpPr>
        <p:spPr>
          <a:xfrm>
            <a:off x="467544" y="2996952"/>
            <a:ext cx="5463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Sağ Ok"/>
          <p:cNvSpPr/>
          <p:nvPr/>
        </p:nvSpPr>
        <p:spPr>
          <a:xfrm>
            <a:off x="467544" y="4725144"/>
            <a:ext cx="5463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Sağ Ok"/>
          <p:cNvSpPr/>
          <p:nvPr/>
        </p:nvSpPr>
        <p:spPr>
          <a:xfrm>
            <a:off x="467544" y="4149080"/>
            <a:ext cx="5463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0" y="692696"/>
            <a:ext cx="838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Dünya Sağlık Örgütü önerileri ile (21 Mayıs 2010 WHA63.12 karar sayısı )</a:t>
            </a:r>
            <a:endParaRPr lang="tr-TR" dirty="0"/>
          </a:p>
        </p:txBody>
      </p:sp>
      <p:sp>
        <p:nvSpPr>
          <p:cNvPr id="14" name="13 Dikdörtgen"/>
          <p:cNvSpPr/>
          <p:nvPr/>
        </p:nvSpPr>
        <p:spPr>
          <a:xfrm>
            <a:off x="4572000" y="260648"/>
            <a:ext cx="326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(</a:t>
            </a:r>
            <a:r>
              <a:rPr lang="tr-TR" b="1" dirty="0" err="1" smtClean="0"/>
              <a:t>Patient</a:t>
            </a:r>
            <a:r>
              <a:rPr lang="tr-TR" b="1" dirty="0" smtClean="0"/>
              <a:t> </a:t>
            </a:r>
            <a:r>
              <a:rPr lang="tr-TR" b="1" dirty="0" err="1" smtClean="0"/>
              <a:t>Blood</a:t>
            </a:r>
            <a:r>
              <a:rPr lang="tr-TR" b="1" dirty="0" smtClean="0"/>
              <a:t> </a:t>
            </a:r>
            <a:r>
              <a:rPr lang="tr-TR" b="1" dirty="0" err="1" smtClean="0"/>
              <a:t>Managment</a:t>
            </a:r>
            <a:r>
              <a:rPr lang="tr-TR" b="1" dirty="0" smtClean="0"/>
              <a:t>)</a:t>
            </a:r>
            <a:endParaRPr lang="tr-T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0" y="1052736"/>
            <a:ext cx="9368270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Minimal </a:t>
            </a:r>
            <a:r>
              <a:rPr lang="tr-TR" sz="2000" b="1" dirty="0" err="1" smtClean="0">
                <a:solidFill>
                  <a:schemeClr val="accent1">
                    <a:lumMod val="75000"/>
                  </a:schemeClr>
                </a:solidFill>
              </a:rPr>
              <a:t>invaziv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kalp cerrahisi </a:t>
            </a:r>
            <a:r>
              <a:rPr lang="tr-TR" dirty="0" smtClean="0"/>
              <a:t>dendiğinde ilk akla gelen göğüs kafesi açılmadan </a:t>
            </a:r>
          </a:p>
          <a:p>
            <a:r>
              <a:rPr lang="tr-TR" dirty="0" smtClean="0"/>
              <a:t> veya kalp durdurulmadan gerçekleştirilen kalp ameliyatlarıdır.</a:t>
            </a:r>
          </a:p>
          <a:p>
            <a:endParaRPr lang="tr-TR" dirty="0" smtClean="0"/>
          </a:p>
          <a:p>
            <a:r>
              <a:rPr lang="tr-TR" dirty="0" smtClean="0"/>
              <a:t>Bu anlamda robot yardımıyla gerçekleştirilen kalp ameliyatları geldiğimiz son</a:t>
            </a:r>
          </a:p>
          <a:p>
            <a:r>
              <a:rPr lang="tr-TR" dirty="0" smtClean="0"/>
              <a:t> nokta olarak kabul edilebilir. </a:t>
            </a:r>
          </a:p>
          <a:p>
            <a:endParaRPr lang="tr-TR" dirty="0" smtClean="0"/>
          </a:p>
          <a:p>
            <a:r>
              <a:rPr lang="tr-TR" dirty="0" smtClean="0"/>
              <a:t>Günümüzde minimal </a:t>
            </a:r>
            <a:r>
              <a:rPr lang="tr-TR" dirty="0" err="1" smtClean="0"/>
              <a:t>invaziflik</a:t>
            </a:r>
            <a:r>
              <a:rPr lang="tr-TR" dirty="0" smtClean="0"/>
              <a:t> sadece yapılan kesinin cinsi veya uzunluğu ile</a:t>
            </a:r>
          </a:p>
          <a:p>
            <a:r>
              <a:rPr lang="tr-TR" dirty="0" smtClean="0"/>
              <a:t>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ölçülmemektedir.</a:t>
            </a:r>
          </a:p>
          <a:p>
            <a:r>
              <a:rPr lang="tr-TR" dirty="0" smtClean="0"/>
              <a:t> </a:t>
            </a:r>
          </a:p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Temel amaç</a:t>
            </a:r>
            <a:r>
              <a:rPr lang="tr-TR" b="1" dirty="0" smtClean="0"/>
              <a:t>;aynı </a:t>
            </a:r>
            <a:r>
              <a:rPr lang="tr-TR" dirty="0" smtClean="0"/>
              <a:t>zamanda ,azalmaya başlayan kan kaynaklarını korumaya </a:t>
            </a:r>
          </a:p>
          <a:p>
            <a:r>
              <a:rPr lang="tr-TR" dirty="0" smtClean="0"/>
              <a:t>çalışıp,kullanımını  azaltarak, kan nakli yoluyla oluşabilecek  zararların önüne </a:t>
            </a:r>
          </a:p>
          <a:p>
            <a:r>
              <a:rPr lang="tr-TR" dirty="0" smtClean="0"/>
              <a:t>geçebilmektir.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3" name="2 Metin kutusu"/>
          <p:cNvSpPr txBox="1"/>
          <p:nvPr/>
        </p:nvSpPr>
        <p:spPr>
          <a:xfrm>
            <a:off x="1043608" y="332656"/>
            <a:ext cx="7518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Hasta Kan Yönetiminde Modern Açık Kalp Cerrahi Teknikler</a:t>
            </a:r>
            <a:endParaRPr lang="tr-T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4 Resim" descr="minimal invazi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4149080"/>
            <a:ext cx="3537927" cy="249289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roboti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836712"/>
            <a:ext cx="6768752" cy="3672408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2483768" y="18864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</a:rPr>
              <a:t>Robotik Cerrahi</a:t>
            </a:r>
            <a:endParaRPr lang="tr-T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0" y="4869160"/>
            <a:ext cx="94003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Robotik cerrahi ile günümüzde özellikle “büyük kalp </a:t>
            </a:r>
            <a:r>
              <a:rPr lang="tr-TR" dirty="0" err="1" smtClean="0"/>
              <a:t>ameliyatları”yapılmamaktadır</a:t>
            </a:r>
            <a:r>
              <a:rPr lang="tr-TR" dirty="0" smtClean="0"/>
              <a:t>. </a:t>
            </a:r>
          </a:p>
          <a:p>
            <a:r>
              <a:rPr lang="tr-TR" dirty="0" smtClean="0"/>
              <a:t>Yaygınlaşmasının önündeki  en büyük engel, henüz  aşılamayan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fiyat/yararlınım</a:t>
            </a:r>
            <a:r>
              <a:rPr lang="tr-TR" dirty="0" smtClean="0"/>
              <a:t>  </a:t>
            </a:r>
          </a:p>
          <a:p>
            <a:r>
              <a:rPr lang="tr-TR" dirty="0" smtClean="0"/>
              <a:t>oranlarıdır. </a:t>
            </a:r>
            <a:endParaRPr lang="tr-TR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260648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Endoskopik cerrahinin de ilk çıktığı yıllarda hiç yaygınlaşamadığı, </a:t>
            </a:r>
          </a:p>
          <a:p>
            <a:r>
              <a:rPr lang="tr-TR" dirty="0" smtClean="0"/>
              <a:t>bugün içinse bir standart  girişim haline dönüştüğü göz önüne alınırsa,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Kalp Cerrahisinin varacağı nokta, Robotik Cerrahi Standardizasyonudur.’’</a:t>
            </a:r>
            <a:endParaRPr lang="tr-TR" dirty="0"/>
          </a:p>
        </p:txBody>
      </p:sp>
      <p:pic>
        <p:nvPicPr>
          <p:cNvPr id="3" name="2 Resim" descr="robotik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8784976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611560" y="83671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AÇIK KALP CERRAHİSİNDE </a:t>
            </a:r>
          </a:p>
          <a:p>
            <a:endParaRPr lang="tr-TR" b="1" dirty="0" smtClean="0"/>
          </a:p>
          <a:p>
            <a:r>
              <a:rPr lang="tr-TR" dirty="0" smtClean="0"/>
              <a:t>Perioperatif kanama veya kan transfüzyonu için  dört yaygın risk kategorisi ortaya çıkmaktadır</a:t>
            </a:r>
            <a:endParaRPr lang="tr-TR" dirty="0"/>
          </a:p>
        </p:txBody>
      </p:sp>
      <p:graphicFrame>
        <p:nvGraphicFramePr>
          <p:cNvPr id="6" name="5 Diyagram"/>
          <p:cNvGraphicFramePr/>
          <p:nvPr/>
        </p:nvGraphicFramePr>
        <p:xfrm>
          <a:off x="1259632" y="2420888"/>
          <a:ext cx="4464496" cy="3501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Artı"/>
          <p:cNvSpPr/>
          <p:nvPr/>
        </p:nvSpPr>
        <p:spPr>
          <a:xfrm>
            <a:off x="4932040" y="3429000"/>
            <a:ext cx="1080120" cy="122413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74" name="Picture 2" descr="http://i113.photobucket.com/albums/n218/phantomtroll/roo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2852936"/>
            <a:ext cx="2304256" cy="2155598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6372200" y="5085184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chemeClr val="accent1">
                    <a:lumMod val="75000"/>
                  </a:schemeClr>
                </a:solidFill>
              </a:rPr>
              <a:t>Yehova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 şahitleri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179512" y="11663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YA KLİNİĞİNİZE BİR YEHOVA ŞAHİDİ GELİRSE?</a:t>
            </a:r>
          </a:p>
          <a:p>
            <a:endParaRPr lang="tr-T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2000" b="1" dirty="0" smtClean="0"/>
              <a:t>Dünyada 8 milyon ülkemizde 3 bin </a:t>
            </a:r>
            <a:r>
              <a:rPr lang="tr-TR" sz="2000" b="1" dirty="0" err="1" smtClean="0"/>
              <a:t>Yehova</a:t>
            </a:r>
            <a:r>
              <a:rPr lang="tr-TR" sz="2000" b="1" dirty="0" smtClean="0"/>
              <a:t> Şahidi var…</a:t>
            </a:r>
          </a:p>
          <a:p>
            <a:endParaRPr lang="tr-TR" sz="2000" b="1" dirty="0" smtClean="0"/>
          </a:p>
        </p:txBody>
      </p:sp>
      <p:sp>
        <p:nvSpPr>
          <p:cNvPr id="6146" name="AutoShape 2" descr="yehova şahidi ünlüle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148" name="AutoShape 4" descr="data:image/jpeg;base64,/9j/4AAQSkZJRgABAQAAAQABAAD/2wCEAAkGBxQSEhUTExQWFhUXGRwaGRgYGBwcHxsgHR8cGxwfICAeHSggHB8mHR0cITEhJSkrLi4uHCAzODMsNygtLisBCgoKDg0OGxAQGywmICUsLDcvNCwsLCwsLCwsNCwsLDIsLCwsLCwsLywsLCw0LCwsLCwsLCwsLCwsLCwsLCwsLP/AABEIAJ8BPgMBIgACEQEDEQH/xAAbAAACAwEBAQAAAAAAAAAAAAAFBgMEBwIBAP/EAEIQAAEDAgQDBgMGBAYBAwUAAAECAxEAIQQFEjEGQVETImFxgZEyobEjQlLB0fAHFGLhFTNygpLxJENT0jSTorLC/8QAGgEAAwEBAQEAAAAAAAAAAAAAAgMEAQUABv/EAC8RAAICAQMCBQMDBAMAAAAAAAECABEDEiExBEETIlFhgTJx8AWhwUKRseEU0fH/2gAMAwEAAhEDEQA/ADDCnlQQbHy9attIfPMx6VDkV2wfE/U0dNfPDmdK4LDT17kX6iu+xd21H3E0QSdgN1EAT4/2v6VccdfQdDTKigH4gpsEwpszJWD3h2giOkxNEgUtRgO5ECFl6OfrArxOFd5q+dNWBbcj7YyC2jumCQqVlc8jYoFiR3TWafxYz9eFjDNHT2g1FXPTMQPUGT0jrReGpfQu8xHJ5lDiLijQ4G2VBa07k/Ck/VXp70v4viXHnZ9aQPwhIHsBPvQfLiCoAjzvzP6D61dU4gHUr4QYSOR2uflaqhjVKAEYHJ4hhjj3HtJAUpK/FTY1fIgfKj2R/wAT7lOLbI6LQL+qST7g0qN4lKz3rJ9Oc+8/Ko8YlsJOlEq6kwBXiiHaoN+02PKOI8Pih9i4lRv3TZQjexvRWsLy/L3WylSF6Vggpg6YPncbTuCK2TIcd2zKFmNUQsAiyhY7eP1qd0CmYfaX5r6viK5IoYE61V9qr4V4RRTanYVXxNcTXiTNeE8Z1NRTXsxQfGcRMIOntNSiYSlAKio3sIF9j7UU0KTxCgneK+2vQhviZsAdohxofiWBHqUk6fWBRbUFAEGQfWazabRHM7ia6BqJKotUorBMM6HKvnDXxrlQo7gzgH5V6TXM8q8J614TagPGrUysriUEkk9JqZOck7IJjnP9qJOgFJnYg1VZVta37ivXNkP+JLN+yPv9bVynMVf+3v1P9qulYqDE4xCBqWoAdT9I6+FYTCVZF/iSo/y/n/ao1Zgo/wDp/M/pXaGXX7gqYb5WHaK8b/APn5V6vhxgXUkqJ3K1qUfcqt6UssBGhPWRIxpJjR8z+lDs2zJRCkLSETEHVJsQdq7xeUIb7zTjrZ8HFEf8VSKWM8zBxDgD0FKoSHEiL8tQkwfEWrVYMaEM4SBcaOGEiVKGxAv4g9aY0qG5ofhGwkAJAAgbVfbTNeMSZ4XOdRKVUyrVTcXc3gVsCoI4bP2KfMn5mjxVaOlAciVLaSY52jxNHWeU2pZ5m9pWzB3sw25eErE+oKZ9yKrYteISlMYxGGSpCkFTg7QBxxaiNErTKgDAKrDSmAZUAVfAKVJUJChBB6Uq4/CupQplSFYjDmRCXFIXpiNKoKdaYtvfmDWFdwR/H87TNiN4YzF51ttwuYtbhUlbIDLZCwp1WokJStUuIQDosIAJM3NZ9/GPHJcxLaRcoR3j0lRIH7619nPECG1aGsOtK0BIJcdWEo0ErQVJSs9orUoqlRm8k0k43EqcUSsypRkqO5J3P7sABFUdNgIYM38d/tMNDYTlh5UGBvf2qdCBMqN/zNR4JY3jnO/Tl8/lRrD6ENFZ0kqk3AVYEgC4tsZ6zVTtpjMKazKDIPaESQLTO/72omziwFANtqWfz8OQ+tVMnwuuVGwJmAN+gT4CZ9qesly0MMB97upA1GNxPKKRnyhPvG48YaWci4UW4jtMSshRBhCDYDlJi/W1NfCeBDOFbAmVAKUSSSSQOZ9B6UuZPxshbmjsFpbAOpwqSdEfiSDKfWm/J/8AIasR3BYiDtaelSjWSdcDMKEuTXKTXYrzTWhYiejwr6uYr6aOenhNeBVUP8ew2vs/5hrX+HWmbb86rnPsOWXXkOoWlsKKikgxAki1eqFpMhzzF9or+Xb3JGtXQb6R4kew9KFYXEpbxaW+zCQEEJ2ATtf1225Utt47FF0OIgnEgKE20iAAY3sI8/SmrLMoCJK1Fxao1KIHLkPnSsg33laY7FCQZrnCO37NSkAReRI6bzb+9e4nAJDaVsLKbSFNqVA/2zHy9KvvZOypJBbTe5tStmDwwS1tg/YqAUn+k/eH0NBzsvM0463EYOEOJv5rW25AebJCo+9FtQHSmdHWsMXmnZPjEMEJVeTMgg8iJ5n0/LZshx3bsNvRBWgKI6E771WUreSZOYSFfLrpPzr07VlRcrKNUMxzVrDgF1YEyQLkq6wkXO9QcWZkvDMdo2kLUVJSkGwlR51mOLxWJecUVhS37hCEwdKd9gSEg2mTyo1HcxqLcfXuM8LATrVJ+7oXKfMRYX3r7KuI8O8dKHU6iSAk2V7GkR3CYpDBLzRCioxpuoD+oDYcpG1DMuwqxiGlaVoTG6e7CjIF6IBWGxjClC5szsAE9BQ7h3D9ur+acBIkhkHkkW1x1UZjwjqaScPxkUMuMvalKAcSl2xmJCQocjynrT9leKCWm0DYITEeQpWUaeYzGlg1+CGVriqr+ItcxVVzGiLUHxGcJJKbmN6jLdhKsfTk7mWse4NJPqPSh2XZYjFa23UakqHxc0xtfptXLBdKgQE6VQJURp3tPSfzpwawjbIc7IpC1dVbE7DymmYcZB1GL6nMFUoIDxuTOtoLiH1akiSgwRA3tE8qv5Niy60hwiCpIMdOopU4j4wSWg2dSMSAUqItBnSR4gi9GOGnD/LNX+6LjmKewrgSIBq3h5ZP7iqbqZNjFWEOcz+/1oZmWaNNH7R1CCeSiB8t6wDtM3lPh1MtJ8z9TRtCgLUL4eT9iLfi+posgelKINwL2kLizVXF4xDSCtxQSkC5Py8zVh6x38KzHj7OysoSjVoRJkiApdoIB3AGxPWaPHj1moajvFvOXi686sTClqPjc2t5Wqi2ACpR3MgHyrxt2ecJ5zuTzgV8tBIBg3nT0jn/AN10wK2gHfefYNFoOx/Q1Lgk9qsJM6RePn69a5xDMGBf9/rPtU2EeLW1jPPeYgj2rCbG01QeIVw2MPapbSQE6gkmLqvceAtWt4B3UkpPwRHyrEMnXLiVdFQfW9aNnOeNoYDWpQJgDTuRziP3Fc3rMRLKFnQwAaDcYX8pbZwrmg6ypSVKUYknWmTI323M7b02TWb8JYXGYrDkdogMH7IEg3TAlSRF1CSJmJ8q0rTQaGXmR5WBOxnM2r6uq5UaMXFT0qrLuN+Oe0S9hsPbSdClzBVeFJT05iaK/wATOKnsGlLTQAU6kkOT8METAje4vWa8P5C7iVEgwmZKlbg78up+VUIoC6m4jFX05gzC4rShYKbiIGnx73hYU4pW2cEpRU32hTBiJjYiediaUxKXFtruoKI8fEx4+NSBd3Ez3Si35R0M0511TNNGaDlGYpC20kalNtKSIO+nRG/PSfkat4TitS3glIbLesIVBUdJM2nYmeVL3bIQnBrIjUE658e4Z/5b+VOTfDzLZEAJmLCwJT8J8Y8a5+XSBZl2E+WovZ9mmLLzxbStbTatAQkgbCSSd7k1UxGDUvDLU5sFEIVqUZ8U6hMb/pTK3iks4xbZgl2DAO0ACY5T+Rqtxss9mnaOgoVycACuJSEJO/EzrF4FJw5KfiBBn0uPAcx4GtW4BzoPMpQRBQkAQIkC3uDWV5NitbhbUO6UqSf9sAH6+5ps/hhCMQ42kgCCpImZEgH1GxHiDVuQGqM5TirmrJVXxHOo0GpFUqImbcXYpeJxXYr7jLbgSFdSUEqUR4TAtIItV/h3G4NtXY4cFJuVFSSCo7WJ3I6Uu8WHVmeliR3k65JgqjvKA5QkRNrxVtjh9ODW7iVKCobOlMzCjAG58CfWgzVVE9tvvOj06giEsz4xY7RTWqCkwZBoNxcdbDZYKZSvWRteCJsNwTQ1zKi6jtAooURqCpG/j1tapsryTFOAKSkQQQVLXpDkbKCYJNrEwJ3oUxoDqU7iU5CijS3HaKeDDYntApYCu8JiZ6EzeZv4U/4DilBSXNC0NN6bK7ytBBFlARMjbe1LGJ4WfQTdsqnYHmNrm3vFFcmYcGBdCkwpx4Jg/wBIkj3kVRmKOt3Jen+uoxYLi3BFZ7mJTYqSNGrWmLqEbRehrWJQ9rdYCtBJ3uRRPK8rwy8KSmDuFIUboVzE/Ekc6kGMYZZGHahV4AA36z61G5XhRvKsepSSTcU8cpJWAVCSJKVbaUzsDYqJj2r3/HF4N11KDq7QJMG8SAYE3kGYrjGJZC+1fWEKaH+VzWTdMdQQfegOPx+ps6k99SiokH29rCqcSXQ7RfUOGXadZhmin1a3ACuTKoj361qPB4IwrUzJEmeV/Ksr4fZS+6EqUEt7rUSBA33NpNaNiM7ZbaWGnmtSUHQjWmbCwAmjzDhRIIQzfPCCWWIU4PiUfhR57yqOVJGYZcvUVA9opRlRVf1qrhH1JYWSvvFRUq948T86YMgxAW0FOCPw8zHU0o2nE0CxtG/IbNgRzP1NFgBFCcpMNp/fOKIg+VKPMSIE4txym2e7AKzok/dkKJ94geJFYrisStZlSiogc+kD/qtg4vcSptLIGtxxSShsfe0kKk9E8ifHrXeQ/wAMWgnXiRqcN4SSAk72iNuvhVfTsAOIxiAu8RuF+D1Pfa4gKQ3uBsVfompeLcMz26EMwdKCCJ2MiB4c61R3hwtIV2T6ogmHe+B5KPeHuR4UhYPh1hpOrElSXY1griD4p5E9QbjypDZHGQu5+wEcmhk0rEpzCrkgXvyG8JG3l+dRN4ElRUbxaeQt/wBURcxvfUpBJJWSlIF9o8qu45rS0w0hMrVCbczbp4mqi7Ch6z2PGLN8CLGGRCzNo287bdaacoTo1ukkqSEkxM6TExexKeY2qfF8JFSUpbQtrFJT3mlKEOQLrbVsepEyOgobkgeL6cNphwko0qsByIPkJNey+YQVcVY4m6YFCQhIQISEjSOg5VZFQ4dEJA3IAE1NUNyeeGuFV2ajX51oM9Mm/i7gHQ6h4mWSAgXHdV3iREzcX9KNcAsIGDACgVElRPWdvHaPajPHuUfzWDWkDvJ76D/UOXqJHrSZlGWtrYCVhSVotp1FPUcr+vXejzENiA95Z0w1N8TzjTJkqOvTBm6gb/uOdLmd5PobR2KVFQMEm8jxNMrGWPYdtxSlqU2AIQ4sKPMTIsJJsBQp7MnwpIWhKkD7yRAF4AUdW/pXsLsKCmwP3lb4lYWRzKOcYntWwzoKHEwUA76enjf6CtB4azP+ZwxCgFLQkoWiYJIEek/nSWhtDgcfcOwV3RFoJTvyM39qg4Ydf/mEuoC0B0hJVFja2+9xRvj1oQO0Qh0ttHLDMPNPqCW0ICtyApZjlKibWtAtUfGePSUhAuf1qTOc1xjY0htEG2sT+n50uMMKWSpdyL/WpEU3rMsB7xdwaUpXB3Go2tEqiPWDbxpj/h6tIxhJIA0q035qIn2/e1K2bI0PqmwVf3j3gifWmf8AhwkLfvaNuijvPgRAtzmum/0apy8m1ibA0OtTTa9RMG1elfOpQZNRiLxbiWv5ttKBC0f5ijsAqDHnb5+NLHFeKQt9au2CJCQO8N0yQYiBM8+gonn2GS/icStpUiUBSotqSIjfZJTc+fOuMvZSFNsmNJUNRVGojcz/AKjaOh8qPQAdUqTKVXSJ1wvhAMKMTiTrlSilBukd7TJHMyJ6CaO5dn7egF1IbXpGmQQIJuAdhAj9ihOLwj2JxZQhWlgGyEiIHPl1mm13Ap0aVCYAEmLxapsuYKf+u0Yqa/qi/mWNawxUEp+0VHOR5igqMqUrCds++pDPbS2hESVKN79JmBVHiRnQ9qKypKQEgfhk9YuBvTVw5hEYvDsIuQ08tR6EzKT5QT700UE1DvF5NWM1OXOG2v5db+BcXrA+1QsklXXyV5WMUN4HwKH39SlaVo7wHWDNuXh71oTGGJWXUwgadC08iASQfAj86WsnyhHbOaLBXwKHKb8vOgL2LImDOxQoTFL+KDDYxTbiRdaRqB5QSkH6ULw2UlSSIEmwojxwSl9KVd5QUOh9/IWo9hVJTB7oXFgeXVXkN6Y+VlRalHTlQhZuBM+wOUErLJZUt0HaJkdb2A8TRd7hopT9sEpTtpRBP+5ew8hPnT3laZnsk92e+4r4lmr2Lw6FIUlcQdzIH/VJfrm1ATmtRJqZUVJbeWgo1IcT3U7DUIgeR500ZE2YKVKiLkiRJtYDkADfxoXnz+XhJbC1FQM6kCdBHOYigY4hKZCCFm3euJF9xyO3hVWlsq2AfmFiNmmmsZM59mmb7/nU2c5ijDtKcVNhYDdROwHiapZGSWknz+poA/iji8c0mfs0LUlImxUkd9XjBOkeRqfGNTH2m7AWYzcKZYon+Zeu8u/+kckjwHzp4ZUYvQ/DIEchRFIsKJXN2ILGzvPlImyvalX+IOSu4plLTUd5XeJ5CDem8XqN1AIKVXBEU4qPqmKxBmNcIZEplLrrjetvUWysDVpCZkx+HqRt9OuKsrUyG8Thjr0EKSJnxjxBE1qWSHSFM2lo6f8AaboPtbzBoZmeQBThQhRbSsagAkFOoHvSORIINo2VvSm1axlU795ZjzLRxvwYLyvFtZhhkqBIPIiy21J+ikn38jVrIFJWVFxtIxTR0uK0gFVrLH9Kk38LjlQk8MYrBOh9ns3EbPIT3NSfxAExqT1m4t5Xsc6pCkYzDo7XuQtCd1o3lJ2KkmSOskVdkHjLY5nOrwm03Y7GNSTXQqrl+MQ82lxtWpChIP6+I51ZcWAJJtvNc244CeqXS9mvFbLZKEy85+FEGP8AUdk0DzXNF4xWltSkskwNO7gG5J5J3iNxevmMtbYbsAPIfu9YcoXaWY+mH9UHZnjsZinA0lfZkjWUo+FCBupR3V0AET4UqZFmfZNrUSmSogE879Be/QU24VR/msWykwrEYdPZnpp1g+2oe9Zk3hwAUqMFBIUJ5ien1qvGqulH2hHKcb7RzxXE7SsMGzKXNYLgINwLgiPu7QKh/wAdQW0qhItfUBaLTegBy4qLYZUpbq7pTM28Z5edGlcMKZdYW+UrK13Qkd0c9zufSt/4+MSjFmyN2uR5FlD2JWqQUMbkkQVX5eY5/wBqYzj0LzBvDjShLI1dNStMJSPEAk+lNowyUgQBSE0ylWaLSqyXiUAjdK03QoeIINNyVoImMNCah8x3eOoEHYj9+tBRlehKidyOXOrgcxKD2asK44oSApGnQuOclUgRyN996nYweOUYDDQmDKniQB5BFz+5rkLjyXVfvDHUYwORELM2khxDikBegwpBTOpJ5AHn0pty7IGUhL+EWpslMi+tBnqlR2vsCI5VJmPDqGD2+JcC3z/ltp7qATurmruiZUTYcqEYN1WDSFBRW0VlRRAGkLII0jeSSVQdgY3roJkAGhpi6czEgbRnRnzzH/1LPc5utSUjxUncDxo2xikuBKkKCkquCDINUsMqRYWIB8IpHaxL+DdfWykKYklaTOlsk/GIBsOYFE+IA7RGXptiy9pTzLF6Q5Cjp7VxOgAyJUZ2ETcwPGhjb6l4hwLRoKodbBIsAbTH9Q+RrTMqyBqC/Zx1Z1FcWvew2FZ3xngVBtt1O7Ki2v8A0q7yZ/3T71SuG1NzmDqB4gFbRyw/FuGUWgP8xenun7pmCCdpEGBQ3ibjwsPKa7I6UmCrmfypO4by3ttTlpbUgmbkhR2A23G+4p9wqGl4pxKgCvvEAwSRNwBziAYrmZEx4nO1zrY7ZLEXxqecXpbXMSoKEFPgQr6inzhrDBnBskDTqKlH1NvkBSlj1oaKuz1XVdSt1Hx8OUU75G0U4RkG4IKr8tV4HlIrw344gdapCC+YdZHcVEXBoaghhIWod0WMdNh8qIlUItztQPiVvVhn0qJCQiUkWgjaD1mjc1U5y7mZFnGLSvFOOzKEk6Z3MGw8TRzIW1PKGo99XxEcki+keXXmaWcDgtbhJ+FNx4nqZpoy/PGsOkpaBxD6uSBZPQFW1HmHlpBZjczmtA4jhi8W3hmta1BCEj/oDqaRcS/is0WUtgtsDlMFXio8vKu8PgH8Y5rfVsYCBMJ8v1Ip7yjLksoCUjzPU1CSnTi+W/YRIgbKOD2Wk6VAK8Nh+p86WOLuAYIcw0wowpETHiPCtN+lcn3pGPrMqvqubQEVXsw7DAlafjCSE+JJgfOhnCWG04hhG5S0tR8SpSZP1NU82xBWnDtctSlEeCSfzovwouca9t3GUgepJ/IV2kQLgZvWDlPmVfmaDglgg+BowwqRSRgcz0vqSdp/fyprwz/tUqNpMIiEJrxQmvUma4NqpJAHtBqLJxKm8aEnZadIMRJHeAJ5wCf+Q8aYXEhQB6XH0+hodn6kwgn4gsFPpvHpNUsw4lQytLSkKJKQoHugGTEAk3I3PSogwUlRxH6GeqEPupBSQdiCKzHhsnCPrwZUVNhSiybmE7lBPUTPlNOyM+TF23PQA/QmlYrQH1aStOtRW2soNifiQrUOZJPKxsRVGLqxjN/3mno2yIVIo9vvLWKBwaw82qGisds2bghR0lwfhUkwTFiJkTehvGXEqnkOMMA6AQHHZ3SD30oG6j4+BoniXkuMrQ8UpkFCgTEyN0ybgj2gjlQrhnCoVhtJCQpJKCY5oJT7Hf1p3VlAoyruDA6IUxTJyJfwyUNtgpjSEiCOkeG9dYpHaNq080kp9Lj50JwOJ0BWFc3TYeAIMR4b1xw5mPZh1hySppUp5ylW3sZ+Vcw4jyJ1aIgTNcUppbGJT/6Zg/6VWV7b0t57gSw4pSu+hZKwuIuZJBtHLamnNm0rLqBcbgc4V+hmh+AcOLLDEyEjU9/sMAeprpYDQ4/OYvqMBZxXeMfAuS9i2HVj7RYk2FhyA/e80Q4nw8hKxuhxJ8gZT9TV110NqQOREe96kzFrtGnEp+LTI8x3h9KPkmVgaKriE4lIM71m+dNFLj7yd2HkrHp3iPafetDyshxltQ6CfS1AWcFL2Nb3nSR6g1pNgRa0bUxzynGB1Da0GQpM+9WVu6AkkciD8qTv4XYs9k5h1HvMLKQP6TdPpcj0pj4lxmjDqc/DPvtHvSNJCTkNjp9HvFbO8UMQ6pZH2QBRE/dRdf8AyVCfJJpezVyESs95TgR1hSoWv0CdKR6014PApS0EEbC56mZJ9TJik3ioHtWGUd46VTykqIk+xMUhDrckztpSIAO0cciX9igGykS2fQ2P/GDQ1lkqaxaeepX517kuJIfcQo30NqVbdUQr5afarWCVd8dVH6n8qsXzKpjFFX8f5gTgDNlo14Zap7KC3PNBkR6G3tXWaupGKUyqC2+gpNud4P50tY7EHD4hDo5akK8lf3Aq3n2L1ttvpsptQnyMX96txtqT3nzPXdOcPUEDg8Rfwjq8K6ttRi+hfobKHiN/EGmRWFAfIlx5xfeBAiJvqCphPnX2FywY/MELB7mkOO7HayR0vb2NMz2Vt4VspZUQTuT3lR06ADkNq5vVZFVq7zp9GWZa/BFbPPhl1aUnkAdSiTt0G/51q7rmhho7wlP0F/astzAAIUppsC3+a58Sj0H9oA5U/wCdLISw2lVwAD4xAg8gIJ9qVdLM60kstxiVCkJg2IrOf4lLU2gQslKlCRJgmbA35EzT++6EI3AgT4CNxWRcTYsPYgAHUnVqI2g20+Z8KJTqce0hTbec8O5D/MKOsmNzFh6eNNj+WIwzcNABZ7qPM/oLnyqXgzClLSlfiNvS1Ew1qc18kggfn+/CoM/UE5CL2EDc7yHK8uDLYSLnmTz6/Ou0YzUdKdhv/ahfEWeBtbbCbuO9PupFyfyong2tIHU86QynTrbvCHpLeqonDXjrwB+dVMJjdcgcqAKauYZmmUuqcc7Q/DfSP6ZP1pn4C77+KX/WEgcoSP1pXyZRS1rPQn+1NH8MW/8Ax9R3WtS58zH5V9R1dJhoRC2zkmW89VofN4NiPn+lNeRY/tEAE3Hy8KWeMsP3gocqrZLjezUCDY7/AK1zKDCxK62mn4ZdqtzQLB4yQBz+tFmnPY0WLJp2PEArI8ywCXkFCvQjcHkR40gZ+68khClJXHdLW21tQsQoK3vEXHKtI1UF4nypLqNfZJdKfuEDvDmATsobpPXpJpmRFPmWMxPpPmiAlpDd4xOHg8kgo9QkERbwpmw6kqSCFBQj4hz/AEoA298RwxdQmTLbqm1AK6QpetMHlNulEsFinIHa9m2s/dSoKB/vXPzLOqlsJJm+UIxDZbcAJuUqKRY+R38Rz9qX8py7sFhtC1NLUbtqJUhXLUgm8WGxtNxtTfq5n6zVDPYLJc5td9JtYpM28xIr2DPR8NuDJ+oxahrXZhFfiR49okkaXGzocAPJWxnmNlA0KQ6Q/qJlQASYtqG6T8vcUycfYT/KfTsr7Je3OVNn0Mp/3ClbGKu2uY+6ryO3zium2IIdIjOmzeLiDQhirOJP4gQfPf8AWq3AgAxD6ealH15/T869xpV3T0IPpsaoZUpbbwxA+Fa1BPhoMexvW4xsZQT5hUeMzbMEGSncKF1JI5+NEeHsYHkAyCU91e3v5GuZi4iFX9DQdxJwy+3Z52W2djzt+tHsDcY4JXaM2QdwOs/+2sxPQ3FRFrTilK5LbHuk7exFUGM3bUtL6SUmNLiDYxyPiAenWp282U8o9g3qA++o6RPhaT6UQkxUgk+sHZAv+XzN9P3VthR/2n9FVPxJnSHwjDNqCll1KiEkGEhQJJ6dPWq2cZTpeTiHVyCdC0pGkaVbEmZIBAttV3O8OlDQU2lILJSoBIAGn74t/STQuhNkQDit9ctOuW/LrSZh1h7MFkbNwB0t/c/Kp+JuII0tMqhxZACug61U4bSGA+4ZVoBm0km59ya5+NCqFjyeJWWF0PmdYLNNGLePVZRflsPXamrBLKUuE/eXF9o/7JpBZyt3+XTjVR2a3IJvMqN1RHwlRIF+lPCn9eDUoG8SfAzf610EGkV6TcWVcg+YrcY4K7gjcak/vzFLCMSS0eih+VvpT9iGjjGQpB+0TYp/fWs+GDWFlopIBIAUeWowB5zIjwpuNquRfqWPVpaapwFl3Y4RKz8bw1k9B90eg+pqbOsShKClQBm56mrmJxAQ2Am2kQPIW/tWdZ7xFKiEjUu4vsmP3yriY0fPlLe8cmnCltJ3sP2ziGED7RYmSAdCBurpPIHqanz7G4lCmFOLPaKMAHklIvPK+3rVT+HuJ/8AOUFmVONkSeoMx7cvCjnEOEXicehCNm2wT4a1AE+wNWOfDyeGeAL/AD5nMz9QchJlPE8RuHDBEjUSUnny36zVfLcEVKSmJJ2P1NTu5etKoKLCTt7Ue4byshfaLBECAKW+RUQkSViTQh3SGWYHIVGrEBpkuL2Akm9cZmdSko5TQbj3H9mzo6gk+Q3+VvWudjx62A7kzSfSK+QFWIxyn1bpt4SeQ8kwPMmndrFlTpA2At53pW4bwpZaEiVE6j5nemrLsPoBWToBHPpveas6ogt9thNHEmxDBKSJk+8+nKh+HQW1d6RI6zXGacW4ZqySXVfhbg38T8I96UMVxa8pUhlCfNc/QRQYenyuONvfaePEEY93RhlECJgD1rROD2g0w0i0hAB8zestx74U2lJFjPuJimfKn9bbbslK9AAWkwRpt635G3hXZ60alEWi1NEzRgOtyLm/ryNJ4b0kj2+lWMp4lLR7PEQEqMB0bf7h90/Lyohm2A1HtEcht+Y61zVBVqMo42MsZTjISCT+UU24DFiAJ3rOMA5pO8A23o9hsw0kAmw+X9qNk7zCI9tompCgxE0PwWMCkgirb2KCEybnoN6ZjC1vAMBZ5wq28vtUttFwWIWkELH9VpBHJQ28dqHM8L4dxWl3DoaV92ABP+lSenofCj7in3vgPZjqRf8AfnVjCZeQD2rhdJ/EEwPQCvBSTsDGDIQOYo5nwKsIPYYl4dElc/UE/OkHDY50trZWo6k6kOaiSQbiI6dK2teXlN2lqT4HvJ9jceQIrLuM+EcUl9zEobCgsd/sidwLkpN+WwmmeHexEfiztwTC7zJxOXJQd1MpIP8AUAFJ5fiApLGFU4hJLmlCgDpAv1iTtTlw1iR/KtI+8hsA+BAiD4zypbwjJ0riDpccT6BZiqOpIpSJL+mZPOyGUcQktAqCiQLkKv8APl9KPqyqMua/GgBf/K6v/wBvlQDM0lSdH4lJT/yIH5084vLi9oQVFLad0j7x5TS8YtZ3VFG4P4bQ+4gSvS2nYwJMcgSLDxqFbf8AMvdkySEJ+Nckk9aYcZ3GylsXjSkch/Yb0KwS0YVuEqAKjdxUwT0AG8VpIUbwrJsyg/lzbmI7BuyG/jWTcnp603ofbQAhBTawgj970kduCtaW0qUsk6nFzEnolIk+3rV7DYTWU9s+VlBB06AgHYwTc+MSKFchJg6bl/iZ3Uysnl8/1qzgn+1aQVRDjYB9RB/OhfEr8MK8al4cenCMG3wx8yKaPqj2UbD7xKx+DS01pH+Y0tSllRudJKdzckgyBRFOKWoLaRZlZ77kQSCBKU+MWnzq1mKS3ilLQkLWuIRYmSm5k7C1zUuIy8KUntykSqEpSo3m+4jnU+RbO85jsyEqIw4TOGS2MM42kMFOjSen7+dLebZQ9g9RaJewquYupA6KG5AP3h61xn2TIELKtAAKQSSSr99DVHBZ3imWEOh4LQD8KgNRHKbzERXgrAbG4rETjOpf9S7wpmKQ6L91Vp+lEsblIxLT5SAHA92iALElu0eMwfegOJZaxQD7EMuK7xj4Z3gjz8jTNwhjgthBHxJEKjr1E8jM1t+WveH1XUeIBtBScz7VpxYJgJO+88x4GlXMClWFwywe9Kwv/cSsH6038WZQUa8SyDpWPtkDr+NI+o579aR8FhS4httEkOKSmDyUI1EeETaiwIuMkwOozeKgMbMgy0NYFOMMhztA8D/SDpj/AO3PvTLw2Q5iMW7M95KAfACbf8qj4hIQ2hkfDpgjw2/Ko/4csacEFb61KM+EwPkBXMzOXxs57n9j/wCSEQ48r7SI5VZQsASfM0NQvWsnmTHtXed4jQ3H4jHyk1GUshZl73KeCxJcfB2m5FBOJEHE4vs/utgFZ6RcyfEwPeinD4lalnYCkjiJ1RW8rUQlajqA8NgeZFX4cd5TXYQASdocRnupfZ4NvtlCynVGG09YG5FX2sjXiDOJdW5P3QdCE+SU39ya74UypLGEblP2jneV1vePCmVlvSCetKy5QhIx/wB+5/PaMEz7i3J2cOydCe8SAOu829BS/gsGpxZRMaUyfXb86ZeLX9bkckW9aoMp0NlyPjUPkDV+FmGIWdzA1b7RQxyY1J5pUSKbOCAHWloP3TqHhO49/rQHMUw4hzkoCfMQD+VNOXNLwZ/mG0a2nBDiP/6QevhzqzOpdCBPFhtcs5nlSUIWsEaInSfoP08ar5FnK2ANZJZuBe6J8+X0q1nmbN4lpCWlSCdSuREciORm0VLhsH9gSRBuQekfuK54JC08osVUu4vCJWntmu8lV4HPxFVHcVqSDzSIP7/e9B8Bm68K5DYKmjdTfNPUp/8AjR0FDye0YMpVuOv961gy88T1Qnw9mpFun7j9KbcPjUODb0NZkhRbMiRHLpRrDYhQUkmw9j/3XiPSCeZorWJtyqVL1Ir2aAfC4R4GruTZwSdO8mJ6dK8MjieKRw7QV5qmq6U3qQupQNx700ZG7wKg7MOGmHla1I0r5qQSgnzKSCfWlpfBHY93DuFQUpSil07FRmQpIk+RnzpqVmgUYR3j4VfZagSd69q8TyjiEpKGxzMnzfgzGJdbdCULQlxK1JbX3oF9lAT70aOdIB0uJW04e9oWm5GwiJBvy3rQVdKRGtK3sRiFR8ZbSrolsaT5DXq+VG+Tw12nQ6bMzk3OUJ7W6klKeQO58T0HhvUWZYMGFJTqUn4QbJB60QU6nTqBBG88qX8x4pZRZJ1qNgE3v08ag1ZHa5eN94tuuuJcWy8+8YvpZGre8eHtUvDmXIdK1JLiNK9JCjOoAJUJ6EHmKmTlS8WsvPgtiICUwCR4mmHBYJLaA22AkDp48z1PnXSRK5jEQk32gLit7uaZ5f3q/wAMH/wkRyoHxo5pJA3iPLlR7h5zRhUJ8AT4Vq8kyhxbiuwEo4XEgOlQSlbillDf4oFlCf8AUPajb/CjihrW6e0ElI5JVz8+nSlrDreGIdLKQpxpJKVLMBIXty+KxA+dHOHMxxQDzuJWHGkgaQOazeEmASOV+dTZy3acl1Jcn3izmGV4zEuaVJU2CTcnuiLSI6j3nwqnnXDbuESBKlJgSsAAAmZAAMxcUfHHSi+EOJbbBMBRUr6lMA1XzrMlYkllCe/q0hI5m0Hyj5VivmDAEACYcSm7PESsNmBQs6bTYjkobX9960TLcQ0A04ypCiltKHEAidIAgkTyP1ND+H8iwbeIl4Kd0K76yIaSq9ouVCedHeIMPhELDiwgA/eABHpvHOiy9QmqgDIziY8wgzmQXMEW5AzalvKMMF5gAkAJaSXFQPvL7o28JqxxDgcKtMM6W3QBoWkBMki1xvPjQzhjMv5J1w4rVqdIlXJIAgT/AE+I2oGyF8ZK81xFHEVBqE+LHz9oq9gflRjLk9hgWEjcNp+kmqvHLaE4RxYAJUAAdx3iAI8674jXoQ0kfdb29hUf1Iq+/wDgf7izsLlnICTKjMkz+X5VDxE93gnpc1JwnCkGaE53iQpxRHIxHl+zWKt5j7QDxCuSKCWnFnlJ9hNJgbLzrbXNxY1f6R3lfK3rTMHNOBV1UDfzMfSgPCj6UuO4lcd0ltE8o+I+pqjECA7iLj+tH2iU9BNfZm5oTMmwJtS/g8+Sp8KJHS3Tlbnej+cYXtmSEG52g7/sVA6FGXVxH9toiYPBF5wqWTpnbqa84rhtLaU+JsNqYcPhShMD99aU+KsQFLAnaujiYvkHoIheYvOHtGT1Rc+HJX61pH8P8wS/hCyu5bOkg9Dt+ftSRwhjE4bEoW4kFp37NUiYUr4THTkfOnRnJDg8b27NsO4g6kA7Kttb4Yv4RFdldt4jKa2PxPcdwM0tSlJWpp0bLRsfMbGhOLaxmFTDjfbNgWca3Hmk/lTbmedstKAUTriwAMnwmI+dVFMP4sfafYsH7iSNax/UoHujwSZ8RtQviR9qmY8rryZnGGzAqJLSVLUJsEG3nyHvUTWYvtuFxsJbm6kCYV59D4itGzbFN4RHZYdtOoeEBIjpzNqRHstxOIBWJKd41AD2ne1LONQaEqXqNXO0YMu4nw2IUA4ktODeefkRuKLuIlB0mRuDO9/GsvVgCUrWRZEX6ajAj1q1hX3GydDziR0mfkbUlunH9JjBudo4KWrmlRHl9KLZdnGgaUtX5Sb0r5NnOKVqCShzRE6xpJ57i3PpR1Wf9mB/MYVSZ+8haF/WDSzjb0m6hdXvDjmevqiwA9TUTmIUr4lGOYG5qHLsSziBqYUfJQO/rVx7BKj4rbWtSKF7wjLGDzBLRkA+sCiLedrduLAdKX2MIlKpXqV4e0UTbxIAiIHIUtuNpsMs5iG2XHlqkISVTvsCazvLWcU+wAtSGGSCSd1KB7xO9pmbn0o7xrjAzlzygLrGgf7iBQThh9TmDLajJSAEk+VU4FtN5f0SaiZ2eEGiRDrkdNQg/wD419jcA1hUHs0wTaTc9bneo+GszWXA0oymCR4etR8a48IN9kpE+ZMU+9rEvoKd4dYc7gUYAgEzblvVBXE2GBu6k8rcvOs/zDip9yEoWUNxpgc+tBSFI1X3tTaJ5kr9co2UXD/EWaJdWSgyCqZ2t+lN2CcIaAiAEx7AVmGkhMg9PnV/BZ8822WQo6VCOseXSgbDa0pnsX6hTln7xw4bxqtbzkAh2EgRMxeSPwwfKps24mJHYrQtHZqKlrg6VfhA0i0iImosG6p7Ds9kS2lIAUBEnTYjpEje/wA6H5utTCyWwoBQ+0StQUFDwIA+YqbwwWswRnJ/PWOuZJwym0rBLYKSDHMKHeE+PUUC4bCRiFsspIbUE6nSZKEJPeBJ62SOvPalh/OVFoNqnukpSfAGP351HhAtSVhKgNSQQSCbCdr2PiaxMDBSGM9ky4zQWazj8+wrR7MqueQSTP60K/w/ClRcQ2jXyJSQQf8ASdvaoc6y9vEupSlSkHTpSU27wG+1c4XAPoT2TiiuANKyRqPUW5edR+UDY0Y5cY+JQYyBp3ECDpCRqCQTEgjboL0M4tSt93QE6VpsU+exB6GrKsU4w8FtkFQJ1JVsU7keBsL0L4uzSXwtEgqQCPWDH1qnEHLg+20kzrpJkCnn0Ndhq1NJUhauZSEKAURHSAD6HrTZj8b2wSZkaRpI2I5RStwjiEnFfa95LgKNuaiD+UUSzfCnAPgJMsuGAPwk3BA9L0zIoL6e/P39fmc9xGThggBwg7C9AsSdajejnDSgQsibp/tQZxSApaQTMx4VMn1sYk3L2cYjRhm0zyB9gDQPhvJDiElQOlCllQBtbaZ8Tf1rvjR7ulJ2CPrRnh3HhsIZ2UUpEgeAtTPMmLy8mYuwhzC8KYZu5+LeSQPyrp7NmWEaG1BUW3mKDZ7iFpcLSUy6sd2TaOpM2vNqXcxy1SAO2X2ijyukD0H61OmDxN8jXHA2NoQzPi0XS2kKOwG5k8rWoQzkzjxUt9RaM/CkpJ9TcelS5LkhxOJQ22AhCE6lEQCATyi8mInxNXcuy84d5xh3a6woGSbxfyFV2mMEJzH4sIIvt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150" name="Picture 6" descr="yehova-sahitle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964488" cy="52419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332656"/>
            <a:ext cx="9144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err="1" smtClean="0">
                <a:solidFill>
                  <a:schemeClr val="accent1">
                    <a:lumMod val="75000"/>
                  </a:schemeClr>
                </a:solidFill>
              </a:rPr>
              <a:t>Yehova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 Şahitleri’nde Kan Korunması Amaçlı Dikkat Edilmesi Gerekenler</a:t>
            </a:r>
          </a:p>
          <a:p>
            <a:endParaRPr lang="tr-T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tr-T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1- </a:t>
            </a:r>
            <a:r>
              <a:rPr lang="tr-TR" dirty="0" err="1" smtClean="0"/>
              <a:t>Pre</a:t>
            </a:r>
            <a:r>
              <a:rPr lang="tr-TR" dirty="0" smtClean="0"/>
              <a:t> </a:t>
            </a:r>
            <a:r>
              <a:rPr lang="tr-TR" dirty="0" err="1" smtClean="0"/>
              <a:t>operatif</a:t>
            </a:r>
            <a:r>
              <a:rPr lang="tr-TR" dirty="0" smtClean="0"/>
              <a:t> </a:t>
            </a:r>
            <a:r>
              <a:rPr lang="tr-TR" dirty="0" err="1" smtClean="0"/>
              <a:t>eritropoetin</a:t>
            </a:r>
            <a:r>
              <a:rPr lang="tr-TR" dirty="0" smtClean="0"/>
              <a:t> ve demir ilaçlarının uygulanması,</a:t>
            </a:r>
          </a:p>
          <a:p>
            <a:endParaRPr lang="tr-TR" dirty="0" smtClean="0"/>
          </a:p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2-</a:t>
            </a:r>
            <a:r>
              <a:rPr lang="tr-TR" dirty="0" smtClean="0"/>
              <a:t>  Laboratuar testleri için kan kullanımının azaltılması, </a:t>
            </a:r>
          </a:p>
          <a:p>
            <a:endParaRPr lang="tr-TR" dirty="0" smtClean="0"/>
          </a:p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3-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err="1" smtClean="0"/>
              <a:t>İnsizyondan</a:t>
            </a:r>
            <a:r>
              <a:rPr lang="tr-TR" dirty="0" smtClean="0"/>
              <a:t> itibaren dikkatli </a:t>
            </a:r>
            <a:r>
              <a:rPr lang="tr-TR" dirty="0" err="1" smtClean="0"/>
              <a:t>hemostaz</a:t>
            </a:r>
            <a:r>
              <a:rPr lang="tr-TR" dirty="0" smtClean="0"/>
              <a:t> uygulaması, </a:t>
            </a:r>
          </a:p>
          <a:p>
            <a:endParaRPr lang="tr-TR" dirty="0" smtClean="0"/>
          </a:p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4-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tr-TR" dirty="0" smtClean="0"/>
              <a:t>Kullanılan kare gazların azaltılması, çok kuvvetli sıkılması ve </a:t>
            </a:r>
            <a:r>
              <a:rPr lang="tr-TR" dirty="0" err="1" smtClean="0"/>
              <a:t>aspire</a:t>
            </a:r>
            <a:r>
              <a:rPr lang="tr-TR" dirty="0" smtClean="0"/>
              <a:t> edilmesi,</a:t>
            </a:r>
          </a:p>
          <a:p>
            <a:r>
              <a:rPr lang="tr-TR" dirty="0" smtClean="0"/>
              <a:t> </a:t>
            </a:r>
          </a:p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5-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tr-TR" dirty="0" err="1" smtClean="0"/>
              <a:t>Cell</a:t>
            </a:r>
            <a:r>
              <a:rPr lang="tr-TR" dirty="0" smtClean="0"/>
              <a:t>-</a:t>
            </a:r>
            <a:r>
              <a:rPr lang="tr-TR" dirty="0" err="1" smtClean="0"/>
              <a:t>saver</a:t>
            </a:r>
            <a:r>
              <a:rPr lang="tr-TR" dirty="0" smtClean="0"/>
              <a:t> </a:t>
            </a:r>
            <a:r>
              <a:rPr lang="tr-TR" dirty="0" err="1" smtClean="0"/>
              <a:t>sistemininin</a:t>
            </a:r>
            <a:r>
              <a:rPr lang="tr-TR" dirty="0" smtClean="0"/>
              <a:t> kullanılması gibi öneriler bildirilmiştir. </a:t>
            </a:r>
          </a:p>
          <a:p>
            <a:endParaRPr lang="tr-TR" dirty="0" smtClean="0"/>
          </a:p>
          <a:p>
            <a:r>
              <a:rPr lang="tr-TR" dirty="0" smtClean="0"/>
              <a:t>Anemik olan </a:t>
            </a:r>
            <a:r>
              <a:rPr lang="tr-TR" dirty="0" err="1" smtClean="0"/>
              <a:t>Yehova</a:t>
            </a:r>
            <a:r>
              <a:rPr lang="tr-TR" dirty="0" smtClean="0"/>
              <a:t> Şahidi hastalarında </a:t>
            </a:r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</a:rPr>
              <a:t>preoperatif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</a:rPr>
              <a:t>eritropoetin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, vitamin B12 ve demir ilaçları</a:t>
            </a:r>
            <a:r>
              <a:rPr lang="tr-TR" dirty="0" smtClean="0"/>
              <a:t>nın kullanılması ile hemoglobin seviyeleri yükseltilerek yapılan başarılı kardiyak cerrahi olguları bildirilmiştir </a:t>
            </a:r>
            <a:r>
              <a:rPr lang="tr-TR" sz="1200" dirty="0" smtClean="0"/>
              <a:t>(1)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1.</a:t>
            </a:r>
            <a:r>
              <a:rPr lang="tr-TR" dirty="0" err="1" smtClean="0"/>
              <a:t>Interact</a:t>
            </a:r>
            <a:r>
              <a:rPr lang="tr-TR" dirty="0" smtClean="0"/>
              <a:t> </a:t>
            </a:r>
            <a:r>
              <a:rPr lang="tr-TR" dirty="0" err="1" smtClean="0"/>
              <a:t>Cardiovasc</a:t>
            </a:r>
            <a:r>
              <a:rPr lang="tr-TR" dirty="0" smtClean="0"/>
              <a:t> </a:t>
            </a:r>
            <a:r>
              <a:rPr lang="tr-TR" dirty="0" err="1" smtClean="0"/>
              <a:t>Thorac</a:t>
            </a:r>
            <a:r>
              <a:rPr lang="tr-TR" dirty="0" smtClean="0"/>
              <a:t> </a:t>
            </a:r>
            <a:r>
              <a:rPr lang="tr-TR" dirty="0" err="1" smtClean="0"/>
              <a:t>Surg</a:t>
            </a:r>
            <a:r>
              <a:rPr lang="tr-TR" dirty="0" smtClean="0"/>
              <a:t> 2011;12(2):183-8. http://dx.doi.org/10.1510/icvts.2010.242552 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0" y="0"/>
            <a:ext cx="942597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tr-T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Yeni kılavuzda </a:t>
            </a:r>
          </a:p>
          <a:p>
            <a:endParaRPr lang="tr-T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dirty="0" err="1" smtClean="0"/>
              <a:t>Yehova</a:t>
            </a:r>
            <a:r>
              <a:rPr lang="tr-TR" dirty="0" smtClean="0"/>
              <a:t> Şahitleri açısından dikkat çeken en önemli nokta bu hastaların kan reddi </a:t>
            </a:r>
          </a:p>
          <a:p>
            <a:r>
              <a:rPr lang="tr-TR" dirty="0" smtClean="0"/>
              <a:t>politikalarındaki değişiklik gereği;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faktör konsantresi </a:t>
            </a:r>
            <a:r>
              <a:rPr lang="tr-TR" dirty="0" smtClean="0"/>
              <a:t>veya </a:t>
            </a:r>
            <a:r>
              <a:rPr lang="tr-TR" b="1" dirty="0" err="1" smtClean="0">
                <a:solidFill>
                  <a:schemeClr val="accent1">
                    <a:lumMod val="75000"/>
                  </a:schemeClr>
                </a:solidFill>
              </a:rPr>
              <a:t>kriyopresipitat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smtClean="0"/>
              <a:t>gibi kan</a:t>
            </a:r>
          </a:p>
          <a:p>
            <a:r>
              <a:rPr lang="tr-TR" dirty="0" smtClean="0"/>
              <a:t> fraksiyonlarının kullanımını bireysel tercihe bırakmasıdır </a:t>
            </a:r>
            <a:r>
              <a:rPr lang="tr-TR" sz="1200" dirty="0" smtClean="0"/>
              <a:t>[2,3].</a:t>
            </a:r>
          </a:p>
          <a:p>
            <a:endParaRPr lang="tr-TR" sz="1200" dirty="0" smtClean="0"/>
          </a:p>
          <a:p>
            <a:endParaRPr lang="tr-TR" sz="1200" dirty="0" smtClean="0"/>
          </a:p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Faktör IX konsantresinin </a:t>
            </a:r>
            <a:r>
              <a:rPr lang="tr-TR" dirty="0" smtClean="0"/>
              <a:t>eklenmesi yüksek risk hastalarda daha da faydalı olacaktır </a:t>
            </a:r>
          </a:p>
          <a:p>
            <a:r>
              <a:rPr lang="tr-TR" dirty="0" smtClean="0"/>
              <a:t> Dolayısıyla </a:t>
            </a:r>
            <a:r>
              <a:rPr lang="tr-TR" dirty="0" err="1" smtClean="0"/>
              <a:t>Yehova</a:t>
            </a:r>
            <a:r>
              <a:rPr lang="tr-TR" dirty="0" smtClean="0"/>
              <a:t> Şahidi hastalarda kan korunması için bu bilgilerin temel </a:t>
            </a:r>
          </a:p>
          <a:p>
            <a:r>
              <a:rPr lang="tr-TR" dirty="0" smtClean="0"/>
              <a:t>uygulamalar ile birleştirilmesi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ve </a:t>
            </a:r>
            <a:r>
              <a:rPr lang="tr-TR" b="1" dirty="0" err="1" smtClean="0">
                <a:solidFill>
                  <a:schemeClr val="accent1">
                    <a:lumMod val="75000"/>
                  </a:schemeClr>
                </a:solidFill>
              </a:rPr>
              <a:t>multi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75000"/>
                  </a:schemeClr>
                </a:solidFill>
              </a:rPr>
              <a:t>modal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 bir yaklaşım</a:t>
            </a:r>
            <a:r>
              <a:rPr lang="tr-TR" dirty="0" smtClean="0"/>
              <a:t> önemli ve mantıklı </a:t>
            </a:r>
          </a:p>
          <a:p>
            <a:r>
              <a:rPr lang="tr-TR" dirty="0" smtClean="0"/>
              <a:t>görünmektedir </a:t>
            </a:r>
            <a:r>
              <a:rPr lang="tr-TR" sz="1200" dirty="0" smtClean="0"/>
              <a:t>[4]</a:t>
            </a:r>
            <a:endParaRPr lang="tr-TR" sz="1200" dirty="0"/>
          </a:p>
        </p:txBody>
      </p:sp>
      <p:sp>
        <p:nvSpPr>
          <p:cNvPr id="3" name="2 Metin kutusu"/>
          <p:cNvSpPr txBox="1"/>
          <p:nvPr/>
        </p:nvSpPr>
        <p:spPr>
          <a:xfrm>
            <a:off x="179512" y="4797152"/>
            <a:ext cx="6093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2. </a:t>
            </a:r>
            <a:r>
              <a:rPr lang="tr-TR" sz="1200" dirty="0" err="1" smtClean="0"/>
              <a:t>Rupture</a:t>
            </a:r>
            <a:r>
              <a:rPr lang="tr-TR" sz="1200" dirty="0" smtClean="0"/>
              <a:t> of </a:t>
            </a:r>
            <a:r>
              <a:rPr lang="tr-TR" sz="1200" dirty="0" err="1" smtClean="0"/>
              <a:t>chronic</a:t>
            </a:r>
            <a:r>
              <a:rPr lang="tr-TR" sz="1200" dirty="0" smtClean="0"/>
              <a:t> </a:t>
            </a:r>
            <a:r>
              <a:rPr lang="tr-TR" sz="1200" dirty="0" err="1" smtClean="0"/>
              <a:t>type</a:t>
            </a:r>
            <a:r>
              <a:rPr lang="tr-TR" sz="1200" dirty="0" smtClean="0"/>
              <a:t> B </a:t>
            </a:r>
            <a:r>
              <a:rPr lang="tr-TR" sz="1200" dirty="0" err="1" smtClean="0"/>
              <a:t>aortic</a:t>
            </a:r>
            <a:r>
              <a:rPr lang="tr-TR" sz="1200" dirty="0" smtClean="0"/>
              <a:t> </a:t>
            </a:r>
            <a:r>
              <a:rPr lang="tr-TR" sz="1200" dirty="0" err="1" smtClean="0"/>
              <a:t>dissection</a:t>
            </a:r>
            <a:r>
              <a:rPr lang="tr-TR" sz="1200" dirty="0" smtClean="0"/>
              <a:t> in a </a:t>
            </a:r>
            <a:r>
              <a:rPr lang="tr-TR" sz="1200" dirty="0" err="1" smtClean="0"/>
              <a:t>Jehovah’s</a:t>
            </a:r>
            <a:r>
              <a:rPr lang="tr-TR" sz="1200" dirty="0" smtClean="0"/>
              <a:t> </a:t>
            </a:r>
            <a:r>
              <a:rPr lang="tr-TR" sz="1200" dirty="0" err="1" smtClean="0"/>
              <a:t>Witness</a:t>
            </a:r>
            <a:r>
              <a:rPr lang="tr-TR" sz="1200" dirty="0" smtClean="0"/>
              <a:t>: </a:t>
            </a:r>
            <a:r>
              <a:rPr lang="tr-TR" sz="1200" dirty="0" err="1" smtClean="0"/>
              <a:t>successful</a:t>
            </a:r>
            <a:r>
              <a:rPr lang="tr-TR" sz="1200" dirty="0" smtClean="0"/>
              <a:t> </a:t>
            </a:r>
          </a:p>
          <a:p>
            <a:r>
              <a:rPr lang="tr-TR" sz="1200" dirty="0" smtClean="0"/>
              <a:t>    </a:t>
            </a:r>
            <a:r>
              <a:rPr lang="tr-TR" sz="1200" dirty="0" err="1" smtClean="0"/>
              <a:t>surgical</a:t>
            </a:r>
            <a:r>
              <a:rPr lang="tr-TR" sz="1200" dirty="0" smtClean="0"/>
              <a:t> </a:t>
            </a:r>
            <a:r>
              <a:rPr lang="tr-TR" sz="1200" dirty="0" err="1" smtClean="0"/>
              <a:t>repair</a:t>
            </a:r>
            <a:r>
              <a:rPr lang="tr-TR" sz="1200" dirty="0" smtClean="0"/>
              <a:t> </a:t>
            </a:r>
            <a:r>
              <a:rPr lang="tr-TR" sz="1200" dirty="0" err="1" smtClean="0"/>
              <a:t>without</a:t>
            </a:r>
            <a:r>
              <a:rPr lang="tr-TR" sz="1200" dirty="0" smtClean="0"/>
              <a:t> </a:t>
            </a:r>
            <a:r>
              <a:rPr lang="tr-TR" sz="1200" dirty="0" err="1" smtClean="0"/>
              <a:t>blood</a:t>
            </a:r>
            <a:r>
              <a:rPr lang="tr-TR" sz="1200" dirty="0" smtClean="0"/>
              <a:t> </a:t>
            </a:r>
            <a:r>
              <a:rPr lang="tr-TR" sz="1200" dirty="0" err="1" smtClean="0"/>
              <a:t>transfusion</a:t>
            </a:r>
            <a:r>
              <a:rPr lang="tr-TR" sz="1200" dirty="0" smtClean="0"/>
              <a:t>. </a:t>
            </a:r>
            <a:r>
              <a:rPr lang="tr-TR" sz="1200" dirty="0" err="1" smtClean="0"/>
              <a:t>Ann</a:t>
            </a:r>
            <a:r>
              <a:rPr lang="tr-TR" sz="1200" dirty="0" smtClean="0"/>
              <a:t> </a:t>
            </a:r>
            <a:r>
              <a:rPr lang="tr-TR" sz="1200" dirty="0" err="1" smtClean="0"/>
              <a:t>Vasc</a:t>
            </a:r>
            <a:r>
              <a:rPr lang="tr-TR" sz="1200" dirty="0" smtClean="0"/>
              <a:t> </a:t>
            </a:r>
            <a:r>
              <a:rPr lang="tr-TR" sz="1200" dirty="0" err="1" smtClean="0"/>
              <a:t>Surg</a:t>
            </a:r>
            <a:r>
              <a:rPr lang="tr-TR" sz="1200" dirty="0" smtClean="0"/>
              <a:t> 2012;26</a:t>
            </a:r>
            <a:endParaRPr lang="tr-TR" sz="12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179512" y="5373216"/>
            <a:ext cx="5976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3. </a:t>
            </a:r>
            <a:r>
              <a:rPr lang="tr-TR" sz="1200" dirty="0" err="1" smtClean="0"/>
              <a:t>Perioperative</a:t>
            </a:r>
            <a:r>
              <a:rPr lang="tr-TR" sz="1200" dirty="0" smtClean="0"/>
              <a:t> </a:t>
            </a:r>
            <a:r>
              <a:rPr lang="tr-TR" sz="1200" dirty="0" err="1" smtClean="0"/>
              <a:t>blood</a:t>
            </a:r>
            <a:r>
              <a:rPr lang="tr-TR" sz="1200" dirty="0" smtClean="0"/>
              <a:t> </a:t>
            </a:r>
            <a:r>
              <a:rPr lang="tr-TR" sz="1200" dirty="0" err="1" smtClean="0"/>
              <a:t>transfusion</a:t>
            </a:r>
            <a:r>
              <a:rPr lang="tr-TR" sz="1200" dirty="0" smtClean="0"/>
              <a:t> </a:t>
            </a:r>
            <a:r>
              <a:rPr lang="tr-TR" sz="1200" dirty="0" err="1" smtClean="0"/>
              <a:t>and</a:t>
            </a:r>
            <a:r>
              <a:rPr lang="tr-TR" sz="1200" dirty="0" smtClean="0"/>
              <a:t> </a:t>
            </a:r>
            <a:r>
              <a:rPr lang="tr-TR" sz="1200" dirty="0" err="1" smtClean="0"/>
              <a:t>blood</a:t>
            </a:r>
            <a:r>
              <a:rPr lang="tr-TR" sz="1200" dirty="0" smtClean="0"/>
              <a:t> </a:t>
            </a:r>
            <a:r>
              <a:rPr lang="tr-TR" sz="1200" dirty="0" err="1" smtClean="0"/>
              <a:t>conservation</a:t>
            </a:r>
            <a:r>
              <a:rPr lang="tr-TR" sz="1200" dirty="0" smtClean="0"/>
              <a:t> in </a:t>
            </a:r>
            <a:r>
              <a:rPr lang="tr-TR" sz="1200" dirty="0" err="1" smtClean="0"/>
              <a:t>cardiac</a:t>
            </a:r>
            <a:r>
              <a:rPr lang="tr-TR" sz="1200" dirty="0" smtClean="0"/>
              <a:t> </a:t>
            </a:r>
            <a:r>
              <a:rPr lang="tr-TR" sz="1200" dirty="0" err="1" smtClean="0"/>
              <a:t>surgery</a:t>
            </a:r>
            <a:r>
              <a:rPr lang="tr-TR" sz="1200" dirty="0" smtClean="0"/>
              <a:t>: </a:t>
            </a:r>
          </a:p>
          <a:p>
            <a:r>
              <a:rPr lang="tr-TR" sz="1200" dirty="0" smtClean="0"/>
              <a:t>    </a:t>
            </a:r>
            <a:r>
              <a:rPr lang="tr-TR" sz="1200" dirty="0" err="1" smtClean="0"/>
              <a:t>The</a:t>
            </a:r>
            <a:r>
              <a:rPr lang="tr-TR" sz="1200" dirty="0" smtClean="0"/>
              <a:t> </a:t>
            </a:r>
            <a:r>
              <a:rPr lang="tr-TR" sz="1200" dirty="0" err="1" smtClean="0"/>
              <a:t>Society</a:t>
            </a:r>
            <a:r>
              <a:rPr lang="tr-TR" sz="1200" dirty="0" smtClean="0"/>
              <a:t> of </a:t>
            </a:r>
            <a:r>
              <a:rPr lang="tr-TR" sz="1200" dirty="0" err="1" smtClean="0"/>
              <a:t>Thoracic</a:t>
            </a:r>
            <a:r>
              <a:rPr lang="tr-TR" sz="1200" dirty="0" smtClean="0"/>
              <a:t> </a:t>
            </a:r>
            <a:r>
              <a:rPr lang="tr-TR" sz="1200" dirty="0" err="1" smtClean="0"/>
              <a:t>Surgeons</a:t>
            </a:r>
            <a:r>
              <a:rPr lang="tr-TR" sz="1200" dirty="0" smtClean="0"/>
              <a:t> </a:t>
            </a:r>
            <a:r>
              <a:rPr lang="tr-TR" sz="1200" dirty="0" err="1" smtClean="0"/>
              <a:t>and</a:t>
            </a:r>
            <a:r>
              <a:rPr lang="tr-TR" sz="1200" dirty="0" smtClean="0"/>
              <a:t> </a:t>
            </a:r>
            <a:r>
              <a:rPr lang="tr-TR" sz="1200" dirty="0" err="1" smtClean="0"/>
              <a:t>the</a:t>
            </a:r>
            <a:r>
              <a:rPr lang="tr-TR" sz="1200" dirty="0" smtClean="0"/>
              <a:t> </a:t>
            </a:r>
            <a:r>
              <a:rPr lang="tr-TR" sz="1200" dirty="0" err="1" smtClean="0"/>
              <a:t>Society</a:t>
            </a:r>
            <a:r>
              <a:rPr lang="tr-TR" sz="1200" dirty="0" smtClean="0"/>
              <a:t> of </a:t>
            </a:r>
            <a:r>
              <a:rPr lang="tr-TR" sz="1200" dirty="0" err="1" smtClean="0"/>
              <a:t>Cardiovascular</a:t>
            </a:r>
            <a:r>
              <a:rPr lang="tr-TR" sz="1200" dirty="0" smtClean="0"/>
              <a:t> </a:t>
            </a:r>
          </a:p>
          <a:p>
            <a:r>
              <a:rPr lang="tr-TR" sz="1200" dirty="0" smtClean="0"/>
              <a:t>    </a:t>
            </a:r>
            <a:r>
              <a:rPr lang="tr-TR" sz="1200" dirty="0" err="1" smtClean="0"/>
              <a:t>Anesthesiologists</a:t>
            </a:r>
            <a:r>
              <a:rPr lang="tr-TR" sz="1200" dirty="0" smtClean="0"/>
              <a:t> </a:t>
            </a:r>
            <a:r>
              <a:rPr lang="tr-TR" sz="1200" dirty="0" err="1" smtClean="0"/>
              <a:t>clinical</a:t>
            </a:r>
            <a:r>
              <a:rPr lang="tr-TR" sz="1200" dirty="0" smtClean="0"/>
              <a:t> </a:t>
            </a:r>
            <a:r>
              <a:rPr lang="tr-TR" sz="1200" dirty="0" err="1" smtClean="0"/>
              <a:t>practice</a:t>
            </a:r>
            <a:r>
              <a:rPr lang="tr-TR" sz="1200" dirty="0" smtClean="0"/>
              <a:t> </a:t>
            </a:r>
            <a:r>
              <a:rPr lang="tr-TR" sz="1200" dirty="0" err="1" smtClean="0"/>
              <a:t>guideline</a:t>
            </a:r>
            <a:r>
              <a:rPr lang="tr-TR" sz="1200" dirty="0" smtClean="0"/>
              <a:t>. </a:t>
            </a:r>
            <a:r>
              <a:rPr lang="tr-TR" sz="1200" dirty="0" err="1" smtClean="0"/>
              <a:t>Ann</a:t>
            </a:r>
            <a:r>
              <a:rPr lang="tr-TR" sz="1200" dirty="0" smtClean="0"/>
              <a:t> </a:t>
            </a:r>
            <a:r>
              <a:rPr lang="tr-TR" sz="1200" dirty="0" err="1" smtClean="0"/>
              <a:t>Thorac</a:t>
            </a:r>
            <a:r>
              <a:rPr lang="tr-TR" sz="1200" dirty="0" smtClean="0"/>
              <a:t> </a:t>
            </a:r>
            <a:r>
              <a:rPr lang="tr-TR" sz="1200" dirty="0" err="1" smtClean="0"/>
              <a:t>Surg</a:t>
            </a:r>
            <a:r>
              <a:rPr lang="tr-TR" sz="1200" dirty="0" smtClean="0"/>
              <a:t> 2007;83:27-86.</a:t>
            </a:r>
            <a:endParaRPr lang="tr-TR" sz="12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0" y="5157192"/>
            <a:ext cx="314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   </a:t>
            </a:r>
            <a:endParaRPr lang="tr-TR" sz="1200" dirty="0"/>
          </a:p>
        </p:txBody>
      </p:sp>
      <p:sp>
        <p:nvSpPr>
          <p:cNvPr id="7" name="6 Metin kutusu"/>
          <p:cNvSpPr txBox="1"/>
          <p:nvPr/>
        </p:nvSpPr>
        <p:spPr>
          <a:xfrm>
            <a:off x="179512" y="6021288"/>
            <a:ext cx="6043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4. </a:t>
            </a:r>
            <a:r>
              <a:rPr lang="tr-TR" sz="1200" dirty="0" err="1" smtClean="0"/>
              <a:t>How</a:t>
            </a:r>
            <a:r>
              <a:rPr lang="tr-TR" sz="1200" dirty="0" smtClean="0"/>
              <a:t> </a:t>
            </a:r>
            <a:r>
              <a:rPr lang="tr-TR" sz="1200" dirty="0" err="1" smtClean="0"/>
              <a:t>good</a:t>
            </a:r>
            <a:r>
              <a:rPr lang="tr-TR" sz="1200" dirty="0" smtClean="0"/>
              <a:t> </a:t>
            </a:r>
            <a:r>
              <a:rPr lang="tr-TR" sz="1200" dirty="0" err="1" smtClean="0"/>
              <a:t>patient</a:t>
            </a:r>
            <a:r>
              <a:rPr lang="tr-TR" sz="1200" dirty="0" smtClean="0"/>
              <a:t> </a:t>
            </a:r>
            <a:r>
              <a:rPr lang="tr-TR" sz="1200" dirty="0" err="1" smtClean="0"/>
              <a:t>blood</a:t>
            </a:r>
            <a:r>
              <a:rPr lang="tr-TR" sz="1200" dirty="0" smtClean="0"/>
              <a:t> </a:t>
            </a:r>
            <a:r>
              <a:rPr lang="tr-TR" sz="1200" dirty="0" err="1" smtClean="0"/>
              <a:t>management</a:t>
            </a:r>
            <a:r>
              <a:rPr lang="tr-TR" sz="1200" dirty="0" smtClean="0"/>
              <a:t> </a:t>
            </a:r>
            <a:r>
              <a:rPr lang="tr-TR" sz="1200" dirty="0" err="1" smtClean="0"/>
              <a:t>leads</a:t>
            </a:r>
            <a:r>
              <a:rPr lang="tr-TR" sz="1200" dirty="0" smtClean="0"/>
              <a:t> </a:t>
            </a:r>
            <a:r>
              <a:rPr lang="tr-TR" sz="1200" dirty="0" err="1" smtClean="0"/>
              <a:t>to</a:t>
            </a:r>
            <a:r>
              <a:rPr lang="tr-TR" sz="1200" dirty="0" smtClean="0"/>
              <a:t> </a:t>
            </a:r>
            <a:r>
              <a:rPr lang="tr-TR" sz="1200" dirty="0" err="1" smtClean="0"/>
              <a:t>excellent</a:t>
            </a:r>
            <a:r>
              <a:rPr lang="tr-TR" sz="1200" dirty="0" smtClean="0"/>
              <a:t> </a:t>
            </a:r>
            <a:r>
              <a:rPr lang="tr-TR" sz="1200" dirty="0" err="1" smtClean="0"/>
              <a:t>outcomes</a:t>
            </a:r>
            <a:r>
              <a:rPr lang="tr-TR" sz="1200" dirty="0" smtClean="0"/>
              <a:t> in </a:t>
            </a:r>
          </a:p>
          <a:p>
            <a:r>
              <a:rPr lang="tr-TR" sz="1200" dirty="0" smtClean="0"/>
              <a:t>   </a:t>
            </a:r>
            <a:r>
              <a:rPr lang="tr-TR" sz="1200" dirty="0" err="1" smtClean="0"/>
              <a:t>Jehovah’s</a:t>
            </a:r>
            <a:r>
              <a:rPr lang="tr-TR" sz="1200" dirty="0" smtClean="0"/>
              <a:t> </a:t>
            </a:r>
            <a:r>
              <a:rPr lang="tr-TR" sz="1200" dirty="0" err="1" smtClean="0"/>
              <a:t>witness</a:t>
            </a:r>
            <a:r>
              <a:rPr lang="tr-TR" sz="1200" dirty="0" smtClean="0"/>
              <a:t> </a:t>
            </a:r>
            <a:r>
              <a:rPr lang="tr-TR" sz="1200" dirty="0" err="1" smtClean="0"/>
              <a:t>patients</a:t>
            </a:r>
            <a:r>
              <a:rPr lang="tr-TR" sz="1200" dirty="0" smtClean="0"/>
              <a:t> </a:t>
            </a:r>
            <a:r>
              <a:rPr lang="tr-TR" sz="1200" dirty="0" err="1" smtClean="0"/>
              <a:t>undergoing</a:t>
            </a:r>
            <a:r>
              <a:rPr lang="tr-TR" sz="1200" dirty="0" smtClean="0"/>
              <a:t> </a:t>
            </a:r>
            <a:r>
              <a:rPr lang="tr-TR" sz="1200" dirty="0" err="1" smtClean="0"/>
              <a:t>cardiac</a:t>
            </a:r>
            <a:r>
              <a:rPr lang="tr-TR" sz="1200" dirty="0" smtClean="0"/>
              <a:t> </a:t>
            </a:r>
            <a:r>
              <a:rPr lang="tr-TR" sz="1200" dirty="0" err="1" smtClean="0"/>
              <a:t>surgery</a:t>
            </a:r>
            <a:r>
              <a:rPr lang="tr-TR" sz="1200" dirty="0" smtClean="0"/>
              <a:t>. </a:t>
            </a:r>
            <a:r>
              <a:rPr lang="tr-TR" sz="1200" dirty="0" err="1" smtClean="0"/>
              <a:t>Interact</a:t>
            </a:r>
            <a:r>
              <a:rPr lang="tr-TR" sz="1200" dirty="0" smtClean="0"/>
              <a:t> </a:t>
            </a:r>
            <a:r>
              <a:rPr lang="tr-TR" sz="1200" dirty="0" err="1" smtClean="0"/>
              <a:t>Cardiovasc</a:t>
            </a:r>
            <a:r>
              <a:rPr lang="tr-TR" sz="1200" dirty="0" smtClean="0"/>
              <a:t> </a:t>
            </a:r>
          </a:p>
          <a:p>
            <a:r>
              <a:rPr lang="tr-TR" sz="1200" dirty="0" smtClean="0"/>
              <a:t>   </a:t>
            </a:r>
            <a:r>
              <a:rPr lang="tr-TR" sz="1200" dirty="0" err="1" smtClean="0"/>
              <a:t>Thorac</a:t>
            </a:r>
            <a:r>
              <a:rPr lang="tr-TR" sz="1200" dirty="0" smtClean="0"/>
              <a:t> </a:t>
            </a:r>
            <a:r>
              <a:rPr lang="tr-TR" sz="1200" dirty="0" err="1" smtClean="0"/>
              <a:t>Surg</a:t>
            </a:r>
            <a:r>
              <a:rPr lang="tr-TR" sz="1200" dirty="0" smtClean="0"/>
              <a:t> 2011;12</a:t>
            </a:r>
            <a:endParaRPr lang="tr-TR" sz="12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0" y="980728"/>
            <a:ext cx="890370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SONUÇ OLARAK</a:t>
            </a:r>
            <a:r>
              <a:rPr lang="tr-TR" dirty="0" smtClean="0"/>
              <a:t>; açık kalp cerrahisinde kan ve kan ürünü transfüzyonu</a:t>
            </a:r>
          </a:p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Hasta kan yönetimi programı </a:t>
            </a:r>
            <a:r>
              <a:rPr lang="tr-TR" dirty="0" smtClean="0"/>
              <a:t>dahilinde olmalıdır.</a:t>
            </a:r>
          </a:p>
          <a:p>
            <a:endParaRPr lang="tr-TR" dirty="0" smtClean="0"/>
          </a:p>
          <a:p>
            <a:r>
              <a:rPr lang="tr-TR" dirty="0" smtClean="0"/>
              <a:t>Kalp damar cerrahı, anestezist ve hematolog  tarafından oluşturulacak protokol ile </a:t>
            </a:r>
            <a:r>
              <a:rPr lang="tr-TR" b="1" dirty="0" smtClean="0"/>
              <a:t>dikkatli bir </a:t>
            </a:r>
            <a:r>
              <a:rPr lang="tr-TR" b="1" dirty="0" err="1" smtClean="0"/>
              <a:t>perfüzyonist</a:t>
            </a:r>
            <a:r>
              <a:rPr lang="tr-TR" dirty="0" smtClean="0"/>
              <a:t>; istatistiki  verilerle ulusal kan </a:t>
            </a:r>
            <a:r>
              <a:rPr lang="tr-TR" dirty="0" err="1" smtClean="0"/>
              <a:t>stoğunu</a:t>
            </a:r>
            <a:r>
              <a:rPr lang="tr-TR" dirty="0" smtClean="0"/>
              <a:t> optimize edebilir ve hastaların </a:t>
            </a:r>
            <a:r>
              <a:rPr lang="tr-TR" dirty="0" err="1" smtClean="0"/>
              <a:t>mortalite</a:t>
            </a:r>
            <a:r>
              <a:rPr lang="tr-TR" dirty="0" smtClean="0"/>
              <a:t> ve </a:t>
            </a:r>
            <a:r>
              <a:rPr lang="tr-TR" dirty="0" err="1" smtClean="0"/>
              <a:t>morbidite</a:t>
            </a:r>
            <a:r>
              <a:rPr lang="tr-TR" dirty="0" smtClean="0"/>
              <a:t> zamanını azaltabiliriz.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51520" y="332657"/>
            <a:ext cx="8757247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TARİHÇE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r>
              <a:rPr lang="tr-TR" dirty="0" smtClean="0"/>
              <a:t> </a:t>
            </a:r>
          </a:p>
          <a:p>
            <a:r>
              <a:rPr lang="tr-TR" dirty="0" smtClean="0"/>
              <a:t>Ülkemizde açık kalp ameliyatları yaklaşık 40 yıldan beri gerçekleşmektedir.</a:t>
            </a:r>
          </a:p>
          <a:p>
            <a:endParaRPr lang="tr-TR" dirty="0" smtClean="0"/>
          </a:p>
          <a:p>
            <a:r>
              <a:rPr lang="tr-TR" dirty="0" smtClean="0"/>
              <a:t>Bu ameliyatların ilk uygulanmaya başladığı yıllarda ameliyat başına </a:t>
            </a:r>
          </a:p>
          <a:p>
            <a:r>
              <a:rPr lang="tr-TR" dirty="0" smtClean="0"/>
              <a:t>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en az 10, bazen 20,30 ünite kanın </a:t>
            </a:r>
            <a:r>
              <a:rPr lang="tr-TR" dirty="0" smtClean="0"/>
              <a:t>hazır bulundurulması gerekiyordu!</a:t>
            </a:r>
          </a:p>
          <a:p>
            <a:endParaRPr lang="tr-TR" dirty="0" smtClean="0"/>
          </a:p>
          <a:p>
            <a:r>
              <a:rPr lang="tr-TR" dirty="0" smtClean="0"/>
              <a:t>Bunun başlıca nedenleri o dönemde kullanılan kalp akciğer makinelerinin </a:t>
            </a:r>
          </a:p>
          <a:p>
            <a:r>
              <a:rPr lang="tr-TR" dirty="0" smtClean="0"/>
              <a:t> teknik yetersizliği ve kan kullanımının masum bir işlem olarak görülmesiydi.</a:t>
            </a:r>
          </a:p>
          <a:p>
            <a:endParaRPr lang="tr-TR" dirty="0" smtClean="0"/>
          </a:p>
          <a:p>
            <a:r>
              <a:rPr lang="tr-TR" dirty="0" smtClean="0"/>
              <a:t>1980 ‘</a:t>
            </a:r>
            <a:r>
              <a:rPr lang="tr-TR" dirty="0" err="1" smtClean="0"/>
              <a:t>li</a:t>
            </a:r>
            <a:r>
              <a:rPr lang="tr-TR" dirty="0" smtClean="0"/>
              <a:t> yılların ortalarına gelindiğinde  gelişen teknoloji kan kullanımını</a:t>
            </a:r>
          </a:p>
          <a:p>
            <a:r>
              <a:rPr lang="tr-TR" dirty="0" smtClean="0"/>
              <a:t>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8-10 üniteye </a:t>
            </a:r>
            <a:r>
              <a:rPr lang="tr-TR" dirty="0" smtClean="0"/>
              <a:t>düştü.</a:t>
            </a:r>
          </a:p>
          <a:p>
            <a:endParaRPr lang="tr-TR" dirty="0" smtClean="0"/>
          </a:p>
          <a:p>
            <a:r>
              <a:rPr lang="tr-TR" dirty="0" smtClean="0"/>
              <a:t>1990’lı yılların  ortalarından itibaren kan kullanımının sakıncaları ile ilgili bilgiler gelmeye başladı.</a:t>
            </a:r>
          </a:p>
          <a:p>
            <a:endParaRPr lang="tr-TR" dirty="0" smtClean="0"/>
          </a:p>
          <a:p>
            <a:r>
              <a:rPr lang="tr-TR" dirty="0" smtClean="0"/>
              <a:t>2000’li yıllardan itibaren kalp ameliyatlarında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daha az kan </a:t>
            </a:r>
            <a:r>
              <a:rPr lang="tr-TR" dirty="0" smtClean="0"/>
              <a:t>kullanımını sağlayacak yöntemler geliştirilmeye başlandı.</a:t>
            </a:r>
          </a:p>
          <a:p>
            <a:endParaRPr lang="tr-TR" dirty="0" smtClean="0"/>
          </a:p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ÇÜNKÜ…..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23528" y="1700808"/>
            <a:ext cx="86821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b="1" dirty="0" smtClean="0">
                <a:solidFill>
                  <a:schemeClr val="accent1">
                    <a:lumMod val="75000"/>
                  </a:schemeClr>
                </a:solidFill>
              </a:rPr>
              <a:t>TEŞEKKÜR EDERİM</a:t>
            </a:r>
            <a:endParaRPr lang="tr-TR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eritrosit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0" y="0"/>
            <a:ext cx="9331401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Kan Transfüzyonunun Yan etkileri Oldukça Fazladır!!!</a:t>
            </a:r>
          </a:p>
          <a:p>
            <a:endParaRPr lang="tr-T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dirty="0" smtClean="0"/>
              <a:t>Kan transfüzyonu yararlı olduğu kadar aynı zamanda tehlikeli bir tedavi yöntemidir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Mortalite</a:t>
            </a:r>
            <a:r>
              <a:rPr lang="tr-TR" dirty="0" smtClean="0"/>
              <a:t> oranı küçük cerrahi girişimlere oranla daha yüksektir. </a:t>
            </a:r>
          </a:p>
          <a:p>
            <a:r>
              <a:rPr lang="tr-TR" dirty="0" smtClean="0"/>
              <a:t>Başlıca ölüm nedenleri ;</a:t>
            </a:r>
          </a:p>
          <a:p>
            <a:r>
              <a:rPr lang="tr-TR" b="1" dirty="0" smtClean="0"/>
              <a:t>               Grup uyuşmazlığı </a:t>
            </a:r>
          </a:p>
          <a:p>
            <a:endParaRPr lang="tr-TR" b="1" dirty="0" smtClean="0"/>
          </a:p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Akut kalp yetmezliği </a:t>
            </a:r>
          </a:p>
          <a:p>
            <a:endParaRPr lang="tr-T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b="1" dirty="0" smtClean="0"/>
              <a:t>                                                                                 Hepatit</a:t>
            </a:r>
          </a:p>
          <a:p>
            <a:endParaRPr lang="tr-TR" b="1" dirty="0" smtClean="0"/>
          </a:p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Gr(-) bakteri </a:t>
            </a:r>
            <a:r>
              <a:rPr lang="tr-TR" b="1" dirty="0" err="1" smtClean="0">
                <a:solidFill>
                  <a:schemeClr val="accent1">
                    <a:lumMod val="75000"/>
                  </a:schemeClr>
                </a:solidFill>
              </a:rPr>
              <a:t>sepsisleridir</a:t>
            </a:r>
            <a:endParaRPr lang="tr-T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323528" y="2996952"/>
            <a:ext cx="955788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 smtClean="0"/>
          </a:p>
          <a:p>
            <a:r>
              <a:rPr lang="tr-TR" sz="2400" b="1" dirty="0" smtClean="0"/>
              <a:t>Kan transfüzyonuna bağlı yan etkiler üç grupta toplanabilir</a:t>
            </a:r>
          </a:p>
          <a:p>
            <a:r>
              <a:rPr lang="tr-TR" sz="2000" b="1" dirty="0" smtClean="0"/>
              <a:t> </a:t>
            </a:r>
          </a:p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</a:t>
            </a:r>
            <a:r>
              <a:rPr lang="tr-TR" b="1" dirty="0" err="1" smtClean="0">
                <a:solidFill>
                  <a:schemeClr val="accent1">
                    <a:lumMod val="75000"/>
                  </a:schemeClr>
                </a:solidFill>
              </a:rPr>
              <a:t>Hemolitik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 reaksiyonlar </a:t>
            </a:r>
          </a:p>
          <a:p>
            <a:endParaRPr lang="tr-TR" dirty="0" smtClean="0"/>
          </a:p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</a:t>
            </a:r>
            <a:r>
              <a:rPr lang="tr-TR" b="1" dirty="0" err="1" smtClean="0"/>
              <a:t>Nonhemolitik</a:t>
            </a:r>
            <a:r>
              <a:rPr lang="tr-TR" b="1" dirty="0" smtClean="0"/>
              <a:t> </a:t>
            </a:r>
            <a:r>
              <a:rPr lang="tr-TR" b="1" dirty="0" err="1" smtClean="0"/>
              <a:t>immun</a:t>
            </a:r>
            <a:r>
              <a:rPr lang="tr-TR" b="1" dirty="0" smtClean="0"/>
              <a:t> reaksiyonlar </a:t>
            </a:r>
          </a:p>
          <a:p>
            <a:endParaRPr lang="tr-T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tr-TR" b="1" dirty="0" err="1" smtClean="0">
                <a:solidFill>
                  <a:schemeClr val="accent1">
                    <a:lumMod val="75000"/>
                  </a:schemeClr>
                </a:solidFill>
              </a:rPr>
              <a:t>Enfeksiyöz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 komplikasyonlar 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Sağ Ok"/>
          <p:cNvSpPr/>
          <p:nvPr/>
        </p:nvSpPr>
        <p:spPr>
          <a:xfrm>
            <a:off x="467544" y="1556792"/>
            <a:ext cx="432048" cy="216024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Sağ Ok"/>
          <p:cNvSpPr/>
          <p:nvPr/>
        </p:nvSpPr>
        <p:spPr>
          <a:xfrm>
            <a:off x="2483768" y="1988840"/>
            <a:ext cx="432048" cy="279648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ağ Ok"/>
          <p:cNvSpPr/>
          <p:nvPr/>
        </p:nvSpPr>
        <p:spPr>
          <a:xfrm>
            <a:off x="4716016" y="2636912"/>
            <a:ext cx="432048" cy="216024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Sağ Ok"/>
          <p:cNvSpPr/>
          <p:nvPr/>
        </p:nvSpPr>
        <p:spPr>
          <a:xfrm>
            <a:off x="5580112" y="3212976"/>
            <a:ext cx="432048" cy="216024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Sağ Ok"/>
          <p:cNvSpPr/>
          <p:nvPr/>
        </p:nvSpPr>
        <p:spPr>
          <a:xfrm>
            <a:off x="4644008" y="4581128"/>
            <a:ext cx="432048" cy="279648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ağ Ok"/>
          <p:cNvSpPr/>
          <p:nvPr/>
        </p:nvSpPr>
        <p:spPr>
          <a:xfrm>
            <a:off x="2195736" y="5229200"/>
            <a:ext cx="432048" cy="216024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Sağ Ok"/>
          <p:cNvSpPr/>
          <p:nvPr/>
        </p:nvSpPr>
        <p:spPr>
          <a:xfrm>
            <a:off x="179512" y="5733256"/>
            <a:ext cx="432048" cy="216024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11560" y="0"/>
            <a:ext cx="8532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000" b="1" dirty="0" smtClean="0">
                <a:solidFill>
                  <a:schemeClr val="accent1">
                    <a:lumMod val="75000"/>
                  </a:schemeClr>
                </a:solidFill>
              </a:rPr>
              <a:t>Kansız Kalp </a:t>
            </a:r>
            <a:r>
              <a:rPr lang="tr-TR" sz="60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Ameliyat</a:t>
            </a:r>
            <a:r>
              <a:rPr lang="tr-TR" sz="6000" b="1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ı </a:t>
            </a:r>
          </a:p>
          <a:p>
            <a:r>
              <a:rPr lang="tr-TR" sz="6000" b="1" dirty="0" smtClean="0">
                <a:solidFill>
                  <a:schemeClr val="accent1">
                    <a:lumMod val="75000"/>
                  </a:schemeClr>
                </a:solidFill>
              </a:rPr>
              <a:t>      Mümkün mü? </a:t>
            </a:r>
          </a:p>
        </p:txBody>
      </p:sp>
      <p:sp>
        <p:nvSpPr>
          <p:cNvPr id="1026" name="AutoShape 2" descr="data:image/jpeg;base64,/9j/4AAQSkZJRgABAQAAAQABAAD/2wCEAAkGBxQTEhUUEhQUFRQUFxUUFBUUFxUXFxUUFBQXFxQUFRUYHCggGBolHBQUITEhJSkrLi4uFx8zODMsNygtLisBCgoKDg0OGhAQGiwkHyQsLCwsLCwsLCwsLCwsLCwsLCwsLCwsLCwsLCwsLCwsLCwsLCwsLCwsLCwsLCwsLCwsLP/AABEIAMIBAwMBEQACEQEDEQH/xAAcAAABBQEBAQAAAAAAAAAAAAADAAECBAUGBwj/xABAEAACAQIEAwUFBQUGBwAAAAAAAQIDEQQFITESQVETYXGBkQYiobHRMkJSwfAHFGJy4RUWIzNTkhdDgpPS4vH/xAAaAQADAQEBAQAAAAAAAAAAAAAAAQIDBAUG/8QAMREAAgIBBAADBgUEAwAAAAAAAAECEQMEEiExE0FRBRQyYZGhInGx0eEVI0KBUsHw/9oADAMBAAIRAxEAPwDpqTPoj5BBeWnxEvmV+QaEH3MTaKSZZp4d7syc10bRxskoO66/rUVqmVtdo2+JJJX1OGm3Z6NqKSDxRBsgbY0Q2PFAxpE407icqKUbIOgh7yXjQWKsSy1wQrS0HFckzdorSTNVRk0yEqY9xDiFoomRpAsyp3M9xq42VpKxouTJqmM2AixQlpqZyXJrB8cixDSi5SaS5tuyM5ZI41cnSNFjlPhKzMhnGGvbtYq3VNL1aMV7Qwy6l+pp7hlXcR5Z7R+65T74x09XY58ntXBB1y/9fvR0x9m5pK+Pr+xCeew5QqefCvzMP61hX+L+37l/0vJ6r7gpZ+1tSfnJL8mZy9tx8ofcpey5ecvsVMZ7Uziv8pecn9Ah7XcnxH7/AMFP2Yq5l9guTe01Ou+ymuzqP7KbvGfcn17vmepp9UsnlTPP1GleNd2i1KnbfU9VP0PIca7B1GuQ0RKvIBKz5mnKMnTA1b8i1RErKssK3yNVkSMnjbKkoJPb4mydmLRZVKzdtf1z9DnTNdpo4HDvusY5Jo6MUGy3+7q602Md7Ojw1ZCtSdxpomUWmNTVtbeBT54CKrku01ez+Bgzoirpl5T5GFHVu8iVhFUDlPUpLghy5JdqLaPeO6mgUPdwQnUKUSXIjDUb4EuRQpsTaBRYR0bk7qKcLJqjYW4pQoLGJDZokQnSuUpURKFgnRtq7JdWEssYq5OkEcTbpGfjM0jHSGr68v6njaj2zFfhwq36vr+T0sHsyUuZ8L08zncbXdR3nJyfwXguR4k82TK903Z7OPBHGqiqKFTCpjjNoJRAqEoO8W14Gjal8RnTXQelmk4/aSkvR/Qh6eEuuB+I12amFxdOropWl+GWj8upzzwSh2hrKgePwejuKEqZpal0cxjMM07q6a1TW6a2aPV0+do48+KzrcmzPt4atKpHSa6/xLufzPq9JqFlj8z5TV6d4pfI0ODkdVnLQPsS9xnsBcNirsiqDqaUdtenUzptmm5JGZKm7/ZOpSVdnI4v0HUGt2QpJ9FU12WaUmmrbWIkk0aRbTL9KpcwaOmMrCxqJ7k1RopJ9glQbd+RW9JUQsbky9GgYOZ1LHRZpRMmzaKIYqvGKu3tqxNqKcpcJA+Worls5LN8+lJtQbhHu0k+9vl4Hz+o9o5Mr243Ufuz29PoIQVzVv7IxVmFVP3ak/8AczKE8kf8n9WdTwY5dxX0RfoZzX5yb8Un+Rqtbnh1P60/+jGXs7DL/H9TToZ3L70UWvaudd0/9fyYy9k4vJtGjh89hzg/Jmn9Xf8AlD6P+CP6XXUvsamDxdOps9ej0OrD7RxZXt6fzObLo54+Xyi72Z2bjHaOqYWG0moE2VtKGOzCMNFq/gjy9X7SWN7MfL+y/c68Gkc+XwjBxWLlP7Tv8vQ8LLlyZXeR2eviwwx/Ciq4XIUTdOgccNdlJMpzSQ7wo6ZO5MhLCdxSsngpYnC26I0jZEooz6tBGqk0ZOCYNZjUhopu3R6r4i8KE+0FOPTAVcz4vtJeKNI6WuYsmWbyaA4fFOE1OG69GucX3M7tPnlhkmcWowRzRaO+yzGU6sU4STbV3G64ovo0fQ49RHKriz53Jp5YnUkHxCdjeFWc806KrVzVcGLViqUnbuYKSFKDIxpvo/iNyQlFmlSwUVuk/E4/GkdqwRG/s9ddOiL8fgXu6sJHCKOxPiN9leCl0Tp00tkS22XGKXRYpQIbNYxCxjuQaJEuEVlUcd7Q5opS4YP3Fz/E1+R89r9a878OHwr7v9vT6nr6PSLF+OXxP7fyc/KTkzkhGj0ErLmHwYpZDeMS7ChYxcmzWkTdNIm2S2l2QcoopWzJ5Y+haws037r16c/LqEoMjxIvhnTZVmN1wzevJ/U9LRa/b/byvjyf7nm6nTU90TWSPauzhop5li+CNlu/geZr9XsXhwfL+x0afDvdvo5itJtnhKJ7MEkgdTRX67ItRHu5ordvLkkaKCJch/3ua/D6FqKIfIGtiajbfE1dvTT0L2xEuFQNzm95P1GoxHbBOmWkIFVp2uDiKzMxkRqNC3GbUgbRkZTVgndbG1pmNDxm97tNc1o15iX4XaBq1TNvL/aWvT0k+0jtae/+5a+tzox63LF92ceTRYpeVfl+x0+W+0WGn9qTpS/j28prT1sd8NfCXfBwy0Eo9cm06akk001yad0/Bo64ZE1aOWeLyZF4PvZXi/Iz8BPzDxRibIKkIuiXDcLHRJQFZVEibKMvOc4VFWjaU3rZ7JbXf0PO1uu8BbY8y/Q7dJpHl5fCOcr57WnFqU7J6WSS08dzxcmsz5FtcuH+R60dJhg00uTGnLiZnFUjdRs0cDhebJlM6FFI0YtR30XxJSsU5UiviMateHRdXuUsTZg8jopTxRvHAZOZDjbNo4qM3ILTk9/kOUVQkbWDx3FpPR8pdf5vqcuXHfJcW0qOoyyUuF923j3HZoHm2SS8uvz+Rw6hR3IzsZTld3PNkpbnu7OvFKKXBTWFb30S1b6ItROh5UuijiqmvyXRLYcY2VVIr8VzXbQqHUSQoLRwspaRi3ZXduiHFSk6irFJxj2yMo2RO8tQK9RFqQ9hVqrQ0UiXAycdfkbwSZk1RkV5u5rsMJMD2gOJFhoyM2UkF4iOR0NxGiZk0GwmNqUnenOUP5Xo/FbMuE3HmLoznBSVSVmzT9scSkv8t97i7vxs0jpWsyr0Od6XGehQienZ5iQSwFUTSFZSRJIBoVWainKWiim2+5bkTmoxcn0jSMW2kjzvMMV2k5Tf3ne3dyXkrHyGXI8uRzfmfSYoLHBRXkZ85t7DikiuyxhYJay9AacujVTjEuSzDS0dDWGn9TOef0KtTEPqdMcCRzvJYHjbNVjohysNTotj4QuS1h8M78++3TmS5IdFyngve2du7e3d3mLmrLrgUaVmZTZokdJkuZKK4XsPS6p4HT+FnLqMG7ldm7wxkr6M9rZizLdSZwXKLozs4nFR4dlu7L8jh1exVijwvM69KpOW45WVNtnPGFI9PhGhh8ru2m1te6+Q3jttX5WYSzpKw1LLr8jBQcuhPOkEp4WSvwtq6s7c10FFTj8PmJ5IvsHXy/TRP+op46Khn5KcsA+nL0I5XkbrMvUpVcKJSZraZj4/DHVjmKULRz+Kw+p2xmcOSFFbsymY0ScDJlDpmTGJsaJYN1DVIhj8Y6FR7XBHuI8MmgAkmBVk0SUjnvazM0o9jF3lJrjS5RWtn4ux4/tPUrb4UXz5/kenocDcvEfXkchVl13PGjE9cr9utb3XQ6o4lRlKYTDUZzbUIuTS4tOi3Z0Y8N9GM8ldi4rpWvc3UUiOWFoUXITkkaKDZpYfL3pdaMxlko0UEa+Fyz9fkYubZMmkaOFym7KhinkdIynmjFGjTwFt0ax00l2YSzX0U80y1XuuevmZ6rDsdrpmuDNxTMScXFnE1Z3LlGhg83lBW3OjBknivazDJp4zBYrEOoyopt2zWEFBUHweF1NHzwZZMlI28JhbHTg098s4MmWy2qa6HasUF0jDcxKmugLFBeQbmKVJMJYoyXQ1JoHLDq2xjLTRS6KWR2Z+Ly9W0WrPPz6RRVo6sWod8mJjMpa+0rK1zleOWN/iR3w1KlwjlMxwWuiNIZGbThaMeWHd7WOqMrOKUaBumDZNA5RM2IhPbTcF2JgrdTRMihhge3R0PePBCJCKHGHBz/tHn/Z/4dJ/4n3n+DuX8XyPK12u2f24d+b9P5PS0ek3/jn1+v8ABx86lt3eT3v9TwUnI9nop4nEfQ6sUDKcqA0qt9G9PkdkYHNKZewylG9m2tVo+Xka9E9mnhcvbScdv1oYzyUdEIrzNfCZfzS8jmlNm+5RNvDYG6FHG59HNPNtZrYbBW39D0MGkr4jiyZr6LaVjuUUuEYWOMCFWndGWXGpxoqMqZhZng9bniZsThI9HBltUZUqGu1rdOfeKzqTLeFwmppFt8IzyZKRuYTDWO3Bgt2zzsuSy8egc4gAQAIAEADOJLimOyvi6Ckjl1OFSVmmObizncblqjdtHjZMbh2enjzufCOYxuETd7WKhM0nEw8aknZHXDlGDM+owkiSDkTQmDciiRrjsD29H0B8+SQijE9o867JdnTadWXP8CfN9552u1vhLZB/i/T+Tv0el8R75/D+pxVSpw63vJ7s+epyZ7d0UatbdnRCF8EuRQrYi/y7rHoY4JI5ckyFKep0qJhdnRZRLboc+U68ULOuy/CrRx81yZxNtmsnSpnRYXCRfVM6cOCM+zhyZZI0KdNLY9HHjjBcHM5NkzQkQAIAEAAMTR4kc2ow71aNMc9rMurhtTypY3Z2RycFjD0TbFjM5zs0YRsj1YR2o5G7ZIsQgAQAIAEACABMTVgY+ZQd9TwtYpKfJ34GqOczihGy4b3+8ny8Gc62cbb+Z3Y9zvd/o4nHUXxP4HpYqoyyRK/ZEZGZJAakTOwaAOJdk0TVMjcVR7YkfRo+eMzPs4VCNo2dSS91dP4n9OZw63WLBGo/E/t8zr0umeV2/hX/AKjha1R6ybblJ3be7fM+cbcnbPdSSVIz69U6IQIcijXrHXjxmUpFGczthE5pMNg4tsqXCLxq2dtk2H4rXVnt6HBlmz0YJRR1+XYVxtY5opt2jnzZE1TOhpR0PZxQpWzzJMIbEiABAAgAQAIAAzpHNLBb4LUyUKdi4YlHsTlYQ2JEACABAAgAQAIAEAFbFwT3Vzi1UIvyNccmjn81pL8J48o0z08Em12ctmFBt6RSOrH0XOjLxNKT5LTS65+I5SRiZdWk0RaBoHGkDkCRYVIy3Do9OzXM40KfE9Zv7Eer6vuPoNTqVghfn5I8LT4HmlXl5s4WtiJSk5zd5PVnzWSUpybbts9+EFCNLoo4muaY4ClIya9Y78eM53IruR0RiZNk4UkzdGZuZTlik9Hva/8AUwy5KOrCvM9EynK2uUbdFy8Gzh2vI+DTJmSR0mHw6iejhwKPJ588jkHOkzEACABAAgAQAIAEACABAAgAQAIAEACABAAgAjJpbkzkoq2NK+jKzGcXtKPwPH1DhKVxZ2YVJdo5bMnLlZ+RMao6uDnMbWlcUqBGe5tmbAjsAxu1QbRWamYY6VWbqT8EuSS2SDLlllk5S7/9wRixxxx2xM7EYkUMZTkUK9U68cDGciqzoRi2PFI0Vklqjw6bGvNCVHRZRUimrJerOPMpM7MSO9yjGqy0+LObFk2SFnxM6CDuj2YO4pnnNUyRQhAAgAQAIAEACABAAgAQAIAEACABAAgAQAM2JySVsDMzDHW0i0eNqtZudRfB2YcN8s5LNMZvdWZyY0+z0opRRhYjF952JMyk+TMrYpvmTKKEV5VDPaIDUqlxiJspSxOpusfBG41a9c5YwByKVSrqdEY0Q2V6lQ2jEykwXGapGdhW27v1ZcRMNR9TSgTOhyudre6jkzI7sHJ2OWYpq2x5zbizoyY00ddhanFFM9rTz3wR42SO2VBjcgQAIAEACABAAgAQAIAEACABAAgAQAIAIVKiirt2M8uWOONyY4xcnSMnF5pF3V2lbS2uvRni5tZ4zabpeX8ndj0slTOax+LOOELPRjFRRzuOx/mehixmUmZFTFLXTwfQ6dtIybKjrdTKSsLK1fHJDjhbIlMzMRj7nTDDRhLIVnWkbbURuOjnUuebGJs2VmzZIiyvUmbRRk2DjLU1JDuXxFEbDUKjvc1XQLs6XL6Wik5La5y50d+nOryicdN2eXNc8nXlTcTssDt3HqaRuvkeLm7LR2mIgAQAIAEACABAAgAQAIAEACABABGUkt2RPJGCuToaTfRn4vNox21Z5mf2nFcY/qdWLSSl2YOYZm5czzMspZHcnZ6OHTqHkZFXFhGBuzIzHGN3tyTe6Wi6X38Dsw4rMpSowMwzOUlGMrWgrK0Yp2bvq0rvzPQjHijmlSZk1saaeGZORTrYu+3xGsSM3MpzqXNFGjNyIsZFjcQUKzeda/yOBRo3chpy09C4olvgryZskZtii+YxBJPYaQ2WKCuykxm3l81G1zPJFyOvDOjrcoxCbXD8TzMsK7O5u4nZ4LGqyTd30OjT6lQVM8vLhd2aKZ6UZJ9HIOUAgAQAIAEACABAAgAQAIAIzmluROcYK2NJvooYjM0tjzcvtDygdUNM32YGNzOTdrnlzlPI7k7PSxaeMVZk1cX3iUDp4RRrYs2hjM5TM3E5glzOmGFsxczHrY28tdjshioxlkMbE1r3OiKoxlIoVGWjFsEkNmbZONJslyRIuyHuELsg3BRoNNHMqZq+CV9Brsl9EZlxJYosdAh5IpAy3LExvG0bWVpO9+J337h0FhcPW135jZpF0a2EzSSso6GGTEmdmLN6nS5TmUu6+9+Z588Z1OUZdnSYPO7JJu/UiGXJj6ObJplLlGvSzaLV7o64a51+JHJLSyTDxx8HzN1rsb7M3gmvIIsVHqWtXifmT4UvQl28epXvOP1J2S9BdvHqHvGP1Hsl6Ef3mPVC96xXVh4cvQJxrqjXxI+pNMkWIQABrYhR8TDLqIw48y443IwsZmerT22PFyZpzlyeli0yq0YOY4+xnHG2zvxwVcmJXzRaO/er/JnTHAOUklRSxmdcTcrJX5RVktLWSN1hblbOVzSVWY1XMm+Z0RwpGMspTnUcjWkjBzbDYfB1aqShGc7aJQjKWjfciXNE9dmjS9i8ZPahNfzcMfmwW59Ilzj6mjhf2X15NdpUp01ztecvRWXxNYwmzGWaK6Nz/hrhYrSda/Ntw18uE0933f5P7HO9S15IrYn9nNN/ZrSXdKKfyaD3R+UvsL3z1j9wEv2bRtpXa8af/sP3SV/F9v5EtWq+H7/wTX7NYc8RL/tr/wAh+6v1+38i96+X3PO1M4tp22FcuQJeYP0BVDWKIYoooaJSBAySeoAFoPXXzJk6LiXqNRLby8DJuzWJeo4u3MzcbNlNo0Hj3B2b5J6O+4LDZpHMWqOb95D05ssqNCjnGlr95lLB5FpxfJbpZt3mfgicUTjnPNsPBZLhHoH/AG33i8Fj2RHhnKvrLZXXPXoNYRuKon/b3O/MHikJYYlmn7UNPfTvGp5ocpk+4wkjbweexqReyZt77Pa1JcnHk0ThL5HN5lm0ozd2cmOLnyeri08dhjYzM7te8o62bd7LvduR0x01sdqCMjE5lxxtpdXs9dV0OiGBR7MJZfQw6uLevR/BnTsRzSytlRVH493eN1Ri2zqvZ72LxGJtKyp039+aevfGO8vkZpyl0Zzmkeh5N7D4Wgk3DtZ/iqWav3Q2XxNFiXnyYSyt9HRRgkrJJJbJaLyRoopGTZCRaIYIogFKBSZm4jTpdCoyFKAJUi9xnsGdNBuYbUfOlOvyPOcD00wjr7goDbIqqabSLDU6mgmi0yc5iSGxpPmJASVUTiCZLtRbS7DU61uZLiaJk5V3/wDC4pIdh6eKYFJlmON6EtWUpNFlZjpb1I8MvxKIzzLvWnxGsaJ8VlWWZO977fM0WJB4rF++O3Fxat24db2te5psiHisb9+fXxF4cSlkZOnjG9bkSxI6YZaNPLsxkvvGE8K9DZ5UwGYZm5c9UVh06iNZl0Z86zfmdNJHLOTugFClJuyTfgZTyJHO0zpcr9ha+ItK3BF7uX0MY5JT4iv2M5zjHs7jIPYLDYdqUl2s1zkvdT/l5+ZtHF5yd/oc8srfR1ZsYjNjEQcgsRCUirJZByAlkJS1KRDZHiLRNkWyiSPoAj5hhIwaO1MMmIonAGAamyGUgsiS2SYhkLasdk0PB6iZS7Jp6iLDR2JbKQWlFshyopclung2zJ5ki9pYeWztdJ6b+IveEGxgKuXztezte17aXKWdC2FP93lvr1NllQtjJ06MnyYPKG2hToS6MccqKUS9Swr4VZO9rv8AP4EPLbN6ohGD5FeIhss4TJK1WXuxfeN54pGTlTOryv2BnLWb4UZrJkn8KJyaiCOzyj2ZoUFpFSl+KWvwNI4F3Ll/Y4555S+RtI3RiJgAzGIgwAHKQEsg2KxEXItEMg5FohsjKaLSIbQKVUtRIcgXbl7DPxD5rjHU5GekizCOhDfJaJcArHQWnElsaDwhoZtloIqJO4qg1PC3fjoZvJwUkFpZc29CJZ6RUYch1k1Rv3YSfgmStTH1L8M2Mu9jsRP/AJckuslwr4i8Sc/gi2J7I/Ezr8o9gqcbdrK76R+r+ha005/E6/IzepivhX1OkoZDhoLSlF/ze98yvdMa8rM3qMj8y5HA0rW7OFunDH6DWlh/xX0J8WfqwVXJ6Erp0oWfRW+Qnpodbf8Ar9ClmmvMqL2Zw3+n8X+ZHu0fn9SveJhP7v4dbU0P3eHz+ovGmS/u9h/9NF+64/V/UXjzQOp7MYd6cBL0kfJstaqZX/ujQTukL3V/8h+9SNnCYKFNWgkjfHiUTCU3LssG9EDlAIKAiwoQmOhAxKhAnbqJUJg5VEXtRDkCc0aKKM3IHOoaxiZSmAqTNUjGUgUZFURYVQ7yNxaifO0Kep57keskHhHR+RDZSFw3CxhqUCGxpFqjTM5SLSD0qLexDkh0bmWZFVqNWhddXovUxTc+IcltqHMnR1uUeysKclKq+L+GLfD59TbHpXJ/3Pt+5zz1e34DqaMlHSKSXRaJHdHFGPw8HI8rk7YaNbUqgUgsWS1RomFf1BodkoSBDsmDQ0xkSlYySiG1ASsPaBEmgGYUA8WNcANcaEKTG0FibGKyLkILGkDQrBX1JS5FYCUhxiRJg2bJGTYJs0SM2xlE0TIqwc0WjOQLZlVZF0xnJsW1A5M8EpU9TyW+D20WFQdrme8vaEp4WTeibfcrhvTCq7NPC5LVlbhp1H/0y+hLcn0n9Crgu2vqdBl3sfWlbjSgv4n+S1J8HLLyr8xPUYo+d/kdTl3sxSpq7XaPv29PqWtGu5O/sjGWsk+IqjedNWVrJLS21kdW1RXHRzOTk7Ypw98V1IHGw8II13WCikEhES5KHatYUqGgrB0UhoS1uQnzYw6LGPYVDFESQ7JNjAZMQDXEArDoLENIVjNjERkwFY1xNBZGoOhMggSJsHJDrklg50jVENAZU2jRNGTi0Qci0iGyM4jTJaZGNDqDmSsfqQlSZSkS4M4XLvZKjTfvuVR974V6LX4nl+Gn2dstVLy4N6hgaUYrgpwVnvwq7t37jUIryM3lnLzLinHy/MsjgvYeCtuWnxyUkvINELKQWDsn5kFom5e78RPooZszfZVhoSGh2EjuVzYxVZaCk+Bk+LQG7QxoSRndDDKRdjJcQ7Ae47Aa4WA/EFjE2AhnIdgJMLENcAIyGIZMdCsjIYiCYIVkZPUdck2JlkgahSIY0YDsmhNBYDTYCsjcBWcpTn7xzGdh99uQwJwjfu/oKxpGpgUuEqJogsmJsskpCGglJ6eQl0URlyJa6Cw1OY0hphJT5gy7GqSvciSsdhIS0GugIKe6IGGU+hQwsZlDHUgAVwoB0wSAcqgGChCuFBY1xpCZFyKoVjXGkBGTGQ2RbHRNjA0CZLg8AsdEHDwHZO0XZ2/XcFi2jSpjsHEG4DsnaV5aOxPJL4OSW/qZMxLUGDGixS382SUjSwvLwLXRS7Hn9ozfZoEfIoCdHZ+YhoT2XmL0H5E47B5DQovfx/IkssS+yN/CMjT2QR6AT/XqSxoJDl4AhhEaIB3zEBNjYxDXYmM+QMEOIYmUITKAhICWMUIUwRMiERiQ4AMxiIsBMZjJZCY0SyCGSDZIj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3771800"/>
            <a:ext cx="6791325" cy="509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8" name="AutoShape 4" descr="data:image/jpeg;base64,/9j/4AAQSkZJRgABAQAAAQABAAD/2wCEAAkGBxQTEhUUEhQUFRQUFxUUFBUUFxUXFxUUFBQXFxQUFRUYHCggGBolHBQUITEhJSkrLi4uFx8zODMsNygtLisBCgoKDg0OGhAQGiwkHyQsLCwsLCwsLCwsLCwsLCwsLCwsLCwsLCwsLCwsLCwsLCwsLCwsLCwsLCwsLCwsLCwsLP/AABEIAMIBAwMBEQACEQEDEQH/xAAcAAABBQEBAQAAAAAAAAAAAAADAAECBAUGBwj/xABAEAACAQIEAwUFBQUGBwAAAAAAAQIDEQQFITESQVETYXGBkQYiobHRMkJSwfAHFGJy4RUWIzNTkhdDgpPS4vH/xAAaAQADAQEBAQAAAAAAAAAAAAAAAQIDBAUG/8QAMREAAgIBBAADBgUEAwAAAAAAAAECEQMEEiExE0FRBRQyYZGhInGx0eEVI0KBUsHw/9oADAMBAAIRAxEAPwDpqTPoj5BBeWnxEvmV+QaEH3MTaKSZZp4d7syc10bRxskoO66/rUVqmVtdo2+JJJX1OGm3Z6NqKSDxRBsgbY0Q2PFAxpE407icqKUbIOgh7yXjQWKsSy1wQrS0HFckzdorSTNVRk0yEqY9xDiFoomRpAsyp3M9xq42VpKxouTJqmM2AixQlpqZyXJrB8cixDSi5SaS5tuyM5ZI41cnSNFjlPhKzMhnGGvbtYq3VNL1aMV7Qwy6l+pp7hlXcR5Z7R+65T74x09XY58ntXBB1y/9fvR0x9m5pK+Pr+xCeew5QqefCvzMP61hX+L+37l/0vJ6r7gpZ+1tSfnJL8mZy9tx8ofcpey5ecvsVMZ7Uziv8pecn9Ah7XcnxH7/AMFP2Yq5l9guTe01Ou+ymuzqP7KbvGfcn17vmepp9UsnlTPP1GleNd2i1KnbfU9VP0PIca7B1GuQ0RKvIBKz5mnKMnTA1b8i1RErKssK3yNVkSMnjbKkoJPb4mydmLRZVKzdtf1z9DnTNdpo4HDvusY5Jo6MUGy3+7q602Md7Ojw1ZCtSdxpomUWmNTVtbeBT54CKrku01ez+Bgzoirpl5T5GFHVu8iVhFUDlPUpLghy5JdqLaPeO6mgUPdwQnUKUSXIjDUb4EuRQpsTaBRYR0bk7qKcLJqjYW4pQoLGJDZokQnSuUpURKFgnRtq7JdWEssYq5OkEcTbpGfjM0jHSGr68v6njaj2zFfhwq36vr+T0sHsyUuZ8L08zncbXdR3nJyfwXguR4k82TK903Z7OPBHGqiqKFTCpjjNoJRAqEoO8W14Gjal8RnTXQelmk4/aSkvR/Qh6eEuuB+I12amFxdOropWl+GWj8upzzwSh2hrKgePwejuKEqZpal0cxjMM07q6a1TW6a2aPV0+do48+KzrcmzPt4atKpHSa6/xLufzPq9JqFlj8z5TV6d4pfI0ODkdVnLQPsS9xnsBcNirsiqDqaUdtenUzptmm5JGZKm7/ZOpSVdnI4v0HUGt2QpJ9FU12WaUmmrbWIkk0aRbTL9KpcwaOmMrCxqJ7k1RopJ9glQbd+RW9JUQsbky9GgYOZ1LHRZpRMmzaKIYqvGKu3tqxNqKcpcJA+Worls5LN8+lJtQbhHu0k+9vl4Hz+o9o5Mr243Ufuz29PoIQVzVv7IxVmFVP3ak/8AczKE8kf8n9WdTwY5dxX0RfoZzX5yb8Un+Rqtbnh1P60/+jGXs7DL/H9TToZ3L70UWvaudd0/9fyYy9k4vJtGjh89hzg/Jmn9Xf8AlD6P+CP6XXUvsamDxdOps9ej0OrD7RxZXt6fzObLo54+Xyi72Z2bjHaOqYWG0moE2VtKGOzCMNFq/gjy9X7SWN7MfL+y/c68Gkc+XwjBxWLlP7Tv8vQ8LLlyZXeR2eviwwx/Ciq4XIUTdOgccNdlJMpzSQ7wo6ZO5MhLCdxSsngpYnC26I0jZEooz6tBGqk0ZOCYNZjUhopu3R6r4i8KE+0FOPTAVcz4vtJeKNI6WuYsmWbyaA4fFOE1OG69GucX3M7tPnlhkmcWowRzRaO+yzGU6sU4STbV3G64ovo0fQ49RHKriz53Jp5YnUkHxCdjeFWc806KrVzVcGLViqUnbuYKSFKDIxpvo/iNyQlFmlSwUVuk/E4/GkdqwRG/s9ddOiL8fgXu6sJHCKOxPiN9leCl0Tp00tkS22XGKXRYpQIbNYxCxjuQaJEuEVlUcd7Q5opS4YP3Fz/E1+R89r9a878OHwr7v9vT6nr6PSLF+OXxP7fyc/KTkzkhGj0ErLmHwYpZDeMS7ChYxcmzWkTdNIm2S2l2QcoopWzJ5Y+haws037r16c/LqEoMjxIvhnTZVmN1wzevJ/U9LRa/b/byvjyf7nm6nTU90TWSPauzhop5li+CNlu/geZr9XsXhwfL+x0afDvdvo5itJtnhKJ7MEkgdTRX67ItRHu5ordvLkkaKCJch/3ua/D6FqKIfIGtiajbfE1dvTT0L2xEuFQNzm95P1GoxHbBOmWkIFVp2uDiKzMxkRqNC3GbUgbRkZTVgndbG1pmNDxm97tNc1o15iX4XaBq1TNvL/aWvT0k+0jtae/+5a+tzox63LF92ceTRYpeVfl+x0+W+0WGn9qTpS/j28prT1sd8NfCXfBwy0Eo9cm06akk001yad0/Bo64ZE1aOWeLyZF4PvZXi/Iz8BPzDxRibIKkIuiXDcLHRJQFZVEibKMvOc4VFWjaU3rZ7JbXf0PO1uu8BbY8y/Q7dJpHl5fCOcr57WnFqU7J6WSS08dzxcmsz5FtcuH+R60dJhg00uTGnLiZnFUjdRs0cDhebJlM6FFI0YtR30XxJSsU5UiviMateHRdXuUsTZg8jopTxRvHAZOZDjbNo4qM3ILTk9/kOUVQkbWDx3FpPR8pdf5vqcuXHfJcW0qOoyyUuF923j3HZoHm2SS8uvz+Rw6hR3IzsZTld3PNkpbnu7OvFKKXBTWFb30S1b6ItROh5UuijiqmvyXRLYcY2VVIr8VzXbQqHUSQoLRwspaRi3ZXduiHFSk6irFJxj2yMo2RO8tQK9RFqQ9hVqrQ0UiXAycdfkbwSZk1RkV5u5rsMJMD2gOJFhoyM2UkF4iOR0NxGiZk0GwmNqUnenOUP5Xo/FbMuE3HmLoznBSVSVmzT9scSkv8t97i7vxs0jpWsyr0Od6XGehQienZ5iQSwFUTSFZSRJIBoVWainKWiim2+5bkTmoxcn0jSMW2kjzvMMV2k5Tf3ne3dyXkrHyGXI8uRzfmfSYoLHBRXkZ85t7DikiuyxhYJay9AacujVTjEuSzDS0dDWGn9TOef0KtTEPqdMcCRzvJYHjbNVjohysNTotj4QuS1h8M78++3TmS5IdFyngve2du7e3d3mLmrLrgUaVmZTZokdJkuZKK4XsPS6p4HT+FnLqMG7ldm7wxkr6M9rZizLdSZwXKLozs4nFR4dlu7L8jh1exVijwvM69KpOW45WVNtnPGFI9PhGhh8ru2m1te6+Q3jttX5WYSzpKw1LLr8jBQcuhPOkEp4WSvwtq6s7c10FFTj8PmJ5IvsHXy/TRP+op46Khn5KcsA+nL0I5XkbrMvUpVcKJSZraZj4/DHVjmKULRz+Kw+p2xmcOSFFbsymY0ScDJlDpmTGJsaJYN1DVIhj8Y6FR7XBHuI8MmgAkmBVk0SUjnvazM0o9jF3lJrjS5RWtn4ux4/tPUrb4UXz5/kenocDcvEfXkchVl13PGjE9cr9utb3XQ6o4lRlKYTDUZzbUIuTS4tOi3Z0Y8N9GM8ldi4rpWvc3UUiOWFoUXITkkaKDZpYfL3pdaMxlko0UEa+Fyz9fkYubZMmkaOFym7KhinkdIynmjFGjTwFt0ax00l2YSzX0U80y1XuuevmZ6rDsdrpmuDNxTMScXFnE1Z3LlGhg83lBW3OjBknivazDJp4zBYrEOoyopt2zWEFBUHweF1NHzwZZMlI28JhbHTg098s4MmWy2qa6HasUF0jDcxKmugLFBeQbmKVJMJYoyXQ1JoHLDq2xjLTRS6KWR2Z+Ly9W0WrPPz6RRVo6sWod8mJjMpa+0rK1zleOWN/iR3w1KlwjlMxwWuiNIZGbThaMeWHd7WOqMrOKUaBumDZNA5RM2IhPbTcF2JgrdTRMihhge3R0PePBCJCKHGHBz/tHn/Z/4dJ/4n3n+DuX8XyPK12u2f24d+b9P5PS0ek3/jn1+v8ABx86lt3eT3v9TwUnI9nop4nEfQ6sUDKcqA0qt9G9PkdkYHNKZewylG9m2tVo+Xka9E9mnhcvbScdv1oYzyUdEIrzNfCZfzS8jmlNm+5RNvDYG6FHG59HNPNtZrYbBW39D0MGkr4jiyZr6LaVjuUUuEYWOMCFWndGWXGpxoqMqZhZng9bniZsThI9HBltUZUqGu1rdOfeKzqTLeFwmppFt8IzyZKRuYTDWO3Bgt2zzsuSy8egc4gAQAIAEADOJLimOyvi6Ckjl1OFSVmmObizncblqjdtHjZMbh2enjzufCOYxuETd7WKhM0nEw8aknZHXDlGDM+owkiSDkTQmDciiRrjsD29H0B8+SQijE9o867JdnTadWXP8CfN9552u1vhLZB/i/T+Tv0el8R75/D+pxVSpw63vJ7s+epyZ7d0UatbdnRCF8EuRQrYi/y7rHoY4JI5ckyFKep0qJhdnRZRLboc+U68ULOuy/CrRx81yZxNtmsnSpnRYXCRfVM6cOCM+zhyZZI0KdNLY9HHjjBcHM5NkzQkQAIAEAAMTR4kc2ow71aNMc9rMurhtTypY3Z2RycFjD0TbFjM5zs0YRsj1YR2o5G7ZIsQgAQAIAEACABMTVgY+ZQd9TwtYpKfJ34GqOczihGy4b3+8ny8Gc62cbb+Z3Y9zvd/o4nHUXxP4HpYqoyyRK/ZEZGZJAakTOwaAOJdk0TVMjcVR7YkfRo+eMzPs4VCNo2dSS91dP4n9OZw63WLBGo/E/t8zr0umeV2/hX/AKjha1R6ybblJ3be7fM+cbcnbPdSSVIz69U6IQIcijXrHXjxmUpFGczthE5pMNg4tsqXCLxq2dtk2H4rXVnt6HBlmz0YJRR1+XYVxtY5opt2jnzZE1TOhpR0PZxQpWzzJMIbEiABAAgAQAIAAzpHNLBb4LUyUKdi4YlHsTlYQ2JEACABAAgAQAIAEAFbFwT3Vzi1UIvyNccmjn81pL8J48o0z08Em12ctmFBt6RSOrH0XOjLxNKT5LTS65+I5SRiZdWk0RaBoHGkDkCRYVIy3Do9OzXM40KfE9Zv7Eer6vuPoNTqVghfn5I8LT4HmlXl5s4WtiJSk5zd5PVnzWSUpybbts9+EFCNLoo4muaY4ClIya9Y78eM53IruR0RiZNk4UkzdGZuZTlik9Hva/8AUwy5KOrCvM9EynK2uUbdFy8Gzh2vI+DTJmSR0mHw6iejhwKPJ588jkHOkzEACABAAgAQAIAEACABAAgAQAIAEACABAAgAjJpbkzkoq2NK+jKzGcXtKPwPH1DhKVxZ2YVJdo5bMnLlZ+RMao6uDnMbWlcUqBGe5tmbAjsAxu1QbRWamYY6VWbqT8EuSS2SDLlllk5S7/9wRixxxx2xM7EYkUMZTkUK9U68cDGciqzoRi2PFI0Vklqjw6bGvNCVHRZRUimrJerOPMpM7MSO9yjGqy0+LObFk2SFnxM6CDuj2YO4pnnNUyRQhAAgAQAIAEACABAAgAQAIAEACABAAgAQAM2JySVsDMzDHW0i0eNqtZudRfB2YcN8s5LNMZvdWZyY0+z0opRRhYjF952JMyk+TMrYpvmTKKEV5VDPaIDUqlxiJspSxOpusfBG41a9c5YwByKVSrqdEY0Q2V6lQ2jEykwXGapGdhW27v1ZcRMNR9TSgTOhyudre6jkzI7sHJ2OWYpq2x5zbizoyY00ddhanFFM9rTz3wR42SO2VBjcgQAIAEACABAAgAQAIAEACABAAgAQAIAIVKiirt2M8uWOONyY4xcnSMnF5pF3V2lbS2uvRni5tZ4zabpeX8ndj0slTOax+LOOELPRjFRRzuOx/mehixmUmZFTFLXTwfQ6dtIybKjrdTKSsLK1fHJDjhbIlMzMRj7nTDDRhLIVnWkbbURuOjnUuebGJs2VmzZIiyvUmbRRk2DjLU1JDuXxFEbDUKjvc1XQLs6XL6Wik5La5y50d+nOryicdN2eXNc8nXlTcTssDt3HqaRuvkeLm7LR2mIgAQAIAEACABAAgAQAIAEACABABGUkt2RPJGCuToaTfRn4vNox21Z5mf2nFcY/qdWLSSl2YOYZm5czzMspZHcnZ6OHTqHkZFXFhGBuzIzHGN3tyTe6Wi6X38Dsw4rMpSowMwzOUlGMrWgrK0Yp2bvq0rvzPQjHijmlSZk1saaeGZORTrYu+3xGsSM3MpzqXNFGjNyIsZFjcQUKzeda/yOBRo3chpy09C4olvgryZskZtii+YxBJPYaQ2WKCuykxm3l81G1zPJFyOvDOjrcoxCbXD8TzMsK7O5u4nZ4LGqyTd30OjT6lQVM8vLhd2aKZ6UZJ9HIOUAgAQAIAEACABAAgAQAIAIzmluROcYK2NJvooYjM0tjzcvtDygdUNM32YGNzOTdrnlzlPI7k7PSxaeMVZk1cX3iUDp4RRrYs2hjM5TM3E5glzOmGFsxczHrY28tdjshioxlkMbE1r3OiKoxlIoVGWjFsEkNmbZONJslyRIuyHuELsg3BRoNNHMqZq+CV9Brsl9EZlxJYosdAh5IpAy3LExvG0bWVpO9+J337h0FhcPW135jZpF0a2EzSSso6GGTEmdmLN6nS5TmUu6+9+Z588Z1OUZdnSYPO7JJu/UiGXJj6ObJplLlGvSzaLV7o64a51+JHJLSyTDxx8HzN1rsb7M3gmvIIsVHqWtXifmT4UvQl28epXvOP1J2S9BdvHqHvGP1Hsl6Ef3mPVC96xXVh4cvQJxrqjXxI+pNMkWIQABrYhR8TDLqIw48y443IwsZmerT22PFyZpzlyeli0yq0YOY4+xnHG2zvxwVcmJXzRaO/er/JnTHAOUklRSxmdcTcrJX5RVktLWSN1hblbOVzSVWY1XMm+Z0RwpGMspTnUcjWkjBzbDYfB1aqShGc7aJQjKWjfciXNE9dmjS9i8ZPahNfzcMfmwW59Ilzj6mjhf2X15NdpUp01ztecvRWXxNYwmzGWaK6Nz/hrhYrSda/Ntw18uE0933f5P7HO9S15IrYn9nNN/ZrSXdKKfyaD3R+UvsL3z1j9wEv2bRtpXa8af/sP3SV/F9v5EtWq+H7/wTX7NYc8RL/tr/wAh+6v1+38i96+X3PO1M4tp22FcuQJeYP0BVDWKIYoooaJSBAySeoAFoPXXzJk6LiXqNRLby8DJuzWJeo4u3MzcbNlNo0Hj3B2b5J6O+4LDZpHMWqOb95D05ssqNCjnGlr95lLB5FpxfJbpZt3mfgicUTjnPNsPBZLhHoH/AG33i8Fj2RHhnKvrLZXXPXoNYRuKon/b3O/MHikJYYlmn7UNPfTvGp5ocpk+4wkjbweexqReyZt77Pa1JcnHk0ThL5HN5lm0ozd2cmOLnyeri08dhjYzM7te8o62bd7LvduR0x01sdqCMjE5lxxtpdXs9dV0OiGBR7MJZfQw6uLevR/BnTsRzSytlRVH493eN1Ri2zqvZ72LxGJtKyp039+aevfGO8vkZpyl0Zzmkeh5N7D4Wgk3DtZ/iqWav3Q2XxNFiXnyYSyt9HRRgkrJJJbJaLyRoopGTZCRaIYIogFKBSZm4jTpdCoyFKAJUi9xnsGdNBuYbUfOlOvyPOcD00wjr7goDbIqqabSLDU6mgmi0yc5iSGxpPmJASVUTiCZLtRbS7DU61uZLiaJk5V3/wDC4pIdh6eKYFJlmON6EtWUpNFlZjpb1I8MvxKIzzLvWnxGsaJ8VlWWZO977fM0WJB4rF++O3Fxat24db2te5psiHisb9+fXxF4cSlkZOnjG9bkSxI6YZaNPLsxkvvGE8K9DZ5UwGYZm5c9UVh06iNZl0Z86zfmdNJHLOTugFClJuyTfgZTyJHO0zpcr9ha+ItK3BF7uX0MY5JT4iv2M5zjHs7jIPYLDYdqUl2s1zkvdT/l5+ZtHF5yd/oc8srfR1ZsYjNjEQcgsRCUirJZByAlkJS1KRDZHiLRNkWyiSPoAj5hhIwaO1MMmIonAGAamyGUgsiS2SYhkLasdk0PB6iZS7Jp6iLDR2JbKQWlFshyopclung2zJ5ki9pYeWztdJ6b+IveEGxgKuXztezte17aXKWdC2FP93lvr1NllQtjJ06MnyYPKG2hToS6MccqKUS9Swr4VZO9rv8AP4EPLbN6ohGD5FeIhss4TJK1WXuxfeN54pGTlTOryv2BnLWb4UZrJkn8KJyaiCOzyj2ZoUFpFSl+KWvwNI4F3Ll/Y4555S+RtI3RiJgAzGIgwAHKQEsg2KxEXItEMg5FohsjKaLSIbQKVUtRIcgXbl7DPxD5rjHU5GekizCOhDfJaJcArHQWnElsaDwhoZtloIqJO4qg1PC3fjoZvJwUkFpZc29CJZ6RUYch1k1Rv3YSfgmStTH1L8M2Mu9jsRP/AJckuslwr4i8Sc/gi2J7I/Ezr8o9gqcbdrK76R+r+ha005/E6/IzepivhX1OkoZDhoLSlF/ze98yvdMa8rM3qMj8y5HA0rW7OFunDH6DWlh/xX0J8WfqwVXJ6Erp0oWfRW+Qnpodbf8Ar9ClmmvMqL2Zw3+n8X+ZHu0fn9SveJhP7v4dbU0P3eHz+ovGmS/u9h/9NF+64/V/UXjzQOp7MYd6cBL0kfJstaqZX/ujQTukL3V/8h+9SNnCYKFNWgkjfHiUTCU3LssG9EDlAIKAiwoQmOhAxKhAnbqJUJg5VEXtRDkCc0aKKM3IHOoaxiZSmAqTNUjGUgUZFURYVQ7yNxaifO0Kep57keskHhHR+RDZSFw3CxhqUCGxpFqjTM5SLSD0qLexDkh0bmWZFVqNWhddXovUxTc+IcltqHMnR1uUeysKclKq+L+GLfD59TbHpXJ/3Pt+5zz1e34DqaMlHSKSXRaJHdHFGPw8HI8rk7YaNbUqgUgsWS1RomFf1BodkoSBDsmDQ0xkSlYySiG1ASsPaBEmgGYUA8WNcANcaEKTG0FibGKyLkILGkDQrBX1JS5FYCUhxiRJg2bJGTYJs0SM2xlE0TIqwc0WjOQLZlVZF0xnJsW1A5M8EpU9TyW+D20WFQdrme8vaEp4WTeibfcrhvTCq7NPC5LVlbhp1H/0y+hLcn0n9Crgu2vqdBl3sfWlbjSgv4n+S1J8HLLyr8xPUYo+d/kdTl3sxSpq7XaPv29PqWtGu5O/sjGWsk+IqjedNWVrJLS21kdW1RXHRzOTk7Ypw98V1IHGw8II13WCikEhES5KHatYUqGgrB0UhoS1uQnzYw6LGPYVDFESQ7JNjAZMQDXEArDoLENIVjNjERkwFY1xNBZGoOhMggSJsHJDrklg50jVENAZU2jRNGTi0Qci0iGyM4jTJaZGNDqDmSsfqQlSZSkS4M4XLvZKjTfvuVR974V6LX4nl+Gn2dstVLy4N6hgaUYrgpwVnvwq7t37jUIryM3lnLzLinHy/MsjgvYeCtuWnxyUkvINELKQWDsn5kFom5e78RPooZszfZVhoSGh2EjuVzYxVZaCk+Bk+LQG7QxoSRndDDKRdjJcQ7Ae47Aa4WA/EFjE2AhnIdgJMLENcAIyGIZMdCsjIYiCYIVkZPUdck2JlkgahSIY0YDsmhNBYDTYCsjcBWcpTn7xzGdh99uQwJwjfu/oKxpGpgUuEqJogsmJsskpCGglJ6eQl0URlyJa6Cw1OY0hphJT5gy7GqSvciSsdhIS0GugIKe6IGGU+hQwsZlDHUgAVwoB0wSAcqgGChCuFBY1xpCZFyKoVjXGkBGTGQ2RbHRNjA0CZLg8AsdEHDwHZO0XZ2/XcFi2jSpjsHEG4DsnaV5aOxPJL4OSW/qZMxLUGDGixS382SUjSwvLwLXRS7Hn9ozfZoEfIoCdHZ+YhoT2XmL0H5E47B5DQovfx/IkssS+yN/CMjT2QR6AT/XqSxoJDl4AhhEaIB3zEBNjYxDXYmM+QMEOIYmUITKAhICWMUIUwRMiERiQ4AMxiIsBMZjJZCY0SyCGSDZIj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3339752"/>
            <a:ext cx="8244408" cy="61861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0" name="Picture 6" descr="https://encrypted-tbn2.gstatic.com/images?q=tbn:ANd9GcQhFTZdkr6Hxr_Lia5aTLZaXyHJENjuNcGKD7ylSByL5aBSRD7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475656" y="5085184"/>
            <a:ext cx="6264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600" b="1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tr-TR" sz="8000" b="1" dirty="0" smtClean="0">
                <a:solidFill>
                  <a:schemeClr val="accent1">
                    <a:lumMod val="75000"/>
                  </a:schemeClr>
                </a:solidFill>
              </a:rPr>
              <a:t>EVET!!!</a:t>
            </a:r>
            <a:endParaRPr lang="tr-TR" sz="8000" dirty="0"/>
          </a:p>
        </p:txBody>
      </p:sp>
      <p:sp>
        <p:nvSpPr>
          <p:cNvPr id="1026" name="AutoShape 2" descr="data:image/jpeg;base64,/9j/4AAQSkZJRgABAQAAAQABAAD/2wCEAAkGBxAQEhQTEhQQFhAXEBQUEBQUEBQUFBQQFBQWFhQUFBUYHCggGBolHBQUITEhJSkrLi4uFx8zODMsNygtLisBCgoKDg0OGxAQGywkIB8sLCwsLCwsLCwsLCwsLCwsLCwsLCwsLCwsLCwsLCwsLCwsLCwsLCwsLCwsLCwsLCwsLP/AABEIALQA8AMBIgACEQEDEQH/xAAcAAABBQEBAQAAAAAAAAAAAAAFAgMEBgcAAQj/xAA5EAABAwIEBAQDBwQCAwEAAAABAAIDBBEFEiExBkFRYRMiMnEHgZEUQqGxwdHhI1Ji8BWCM3JzU//EABsBAAIDAQEBAAAAAAAAAAAAAAIDAQQFAAYH/8QAMREAAgIBBAECBAQFBQAAAAAAAAECAxEEEiExQQUTIjJRYRRCcYEGIzPh8BWRscHR/9oADAMBAAIRAxEAPwDYXuUZ71zpLplxSWx6Q3K9DppFMmKH1EqTNj4RI8rlAnlsnp3qAIi435Ku2XqqsiHzqOay5sLlWWj4bMgBOg7p+fhcAaOA+SJUzZYhZpovEnllZbKW66D5qRBjY2DxdM4xw7K3a7h2VXqsII6g99ChcJRNSnTaa5dlyqcTlA5HooD8Y82V7SCgVBUzNIBN2g9EffUxv337tQPLAt0FcOHHP6Elrw63K/VWfCzTwtu57B11VMbZ3pD3ewRClwOeTZgaOrk2rdnhZM63Q1r5p4RZK7i2NgtE0uPUmzf5Vcd9prna3I+jB+6N0XDkbNZTnd0OyKeIGizRYdArPtSl87Ewtpo/oxy/qwfh+DxU4zHzP6kaD2VY404gLRkYdTueiNcSY02nZqfOdgsnrql0ji525UWzUI4RrelaKV8/et5I8ryTqmilOKRdZcnl5PVvg8SSlEpJXC5MSvF6UlEJbOJUnDpnMfdtz19lFRXhtwE7b7EEFFFcibH8LNR4Kx/xW+G46gDKb7hWsPWSR076Yskb6S45fkdlbo+INr8wrsbHHhnkNbpFu319MtciiTBMU+IBwUoG4R5UjNacex0lIc5c8qBU1C5ywRGG4XUPUR7AuFQCEh8miRKWSzCtkSZqn4Fh/inM70A6DqULqJdL91b8AAELbdFNMU5clm/NVPHbCQNhYKJMVITEoV4yoLkj3TU9LG/1NafknbJK4sLK6In/AAVNb0BKiwambtGPmpZckglRtj9A/dsf5n/uKaxjPS1o9gudMo5BSgwlTkjau2JfIoddUljSQp74w0XKz3i7FnvdkBytH3QdT7oJy2ou6Kh32YXQDx+r8V5JN7IC8qbVvQ8lZ18j3FEFCCS8HhXhXFeEqsMbElJJXpSCiQmTOuvCV4SkokhDkKCI4NfP5Rc7hDgr58McGM82c7MsTonUxzIraq5VUynLwWPiqh8Okp2n1WN/cgEqg1lS5sth/bey1Xj0gtaOh0WU1Tc0mbqHfRWdQviMb02XuUPd5yWTAsZzAK7UFSHLFcGrDHK5p5Fadw/Wg2+SGHBmamHZYPtIIQGqrLkqFNieW4Q0VBNykynkbTpcPLC0NSSUnEMQt5QhkdYGAkoDFifiyu6BLyaGn0ynYXJr7x/NW7hGcug13BsqdSOBiVj4Imux46O/NO08v5mBHqNf8mX2ZZrpiUp12yYkC0DDghC4WXJNlw0UUixSwE4Fx2cDbY7JV1znJBKhsjl9gzG3SuYRGbHqsuxajfFq7W53WwSkW12WVcZ4o2WSzPS249ykW9ZPQeiTlv2RXHllamkumClPKQVmTeWet6PEkr0pBUIXJnhKSSvSkFGivKRxK8C5egIkKyO08RcQO63v4e0DYKZp2fJq7rpsFSPhtw4Hnx5R/Tb6bjRzv4VihxYMmcS60TX3HZt9VoUwUFlnnPVbnqM01/l7/wDBz4q1AZFHb1HNb201Wa4hJls23oYA7u46n9Eeq8XbiNY+WS4pYWFx53aNh7k2VQxOctYM3rfdzkuyW55H6Kp01xrl2uX+/gr9VU5ZbjnZXXh/F7NHXks3xKTzBHeF6nzC/JFKOFkzpzTtlEt1dVm9lIEnlHsgjn3d81IqKvKLKmlwaD+w3i1YQMoQ7CRZxPVcbvKcjjLCLqfBd0Ms3JfqXHB6jM0jojHCWIeFK4HZ1rKp8P1FjZEg6zr8wfyQZ2zTHavTqW+D8mttddNyKDgmINmja4dLH3RB2q1Yyyso8XKDhNxfgYuvAVzxZeMKIZ4HLpu69K9soI6Ery6XZJIXE5APFlQ5sJDdL7noOayOrlBJ6cld/iDjRJ8BnpGrz1PT2VAcVR1E/B7L0Wh10bpLv/gSUklcSkkqka0mcSkEriUkokIlI8KSvSvESEtnAKx8J8POq5Q3ZosXnew6ofgmGGoeGN3J2/dayfCwyERR2MzvUVbor8szNdqvbXtw+ZkjGq1kDBTQ6Na2xt0VB4orhGzKN3fkiU1Te73HuSq3SRfapnSyf+FmpH93Ro90dtmeEVdFp1Ut0vHf3YxFIY4fBtbO5skzuZaPQztzP0QTFKjO49BoPZWPGz4cets73En35/Tb5KoVDkCXgtOScXME1WpRPhdl5O2iDTO1Vn4Pg3PUp0+InnoPdc2ETLbVN0sb53abKG28rso25q8YLSMjaqmDQlYNUmFhjdd0NxCO97ckfrZQAq46o8+uxQtlnRycbFIaoZsrge6sde3QOG26qh0PzVowyoEjMp9lEllG/qljEyfgeLOgcCPSbZgtKhlBAI2IusemgMTrcuRWi8LVmeEC+o/JWNNP8rPN+r6aOFbH9ywuF00Y1zHpy6tmByhAavbJRC6yknImyamcGgk9E84IDxbMWU7rG19PdQ3hDKYe5NR+rMu4kqxJK8jbMbIG4p6pdqmCVk2yyz6LVD24KP0EleEriklAgZM8KSV6klEhEmeFcFyfppGtvcXNtESFsvtIxtDBA6OxmeM7+wOwP1STM+U5nG7jqSq9SVD5coJJOnyCm4pXiJuRvqOn8Ky7MLgy/wAO93PMn5G8WqHTObBFz3RGmhaxoY22Rt7H+543cew5fNQsNoizQn+q8Xld/Yw7D3Ov4rzH64RsyNsCRbT7rQhXHYU/iahHr/OQHj9Z4jzb0i4CrtY9TZ3oRWPunQ7E62arr2oiq78JxeUKmMZdaHwrFZo9gisZkUcNlXwypN9irjR1ryLBpVdwuMNKtlPVNaOSryZaimkJMEj99ENrKZsepKn1eJ2VWxSvLkCWRsW1yTZ48puDcHZScPqch12QTD6nOLHcKc0rnw8HqqJq6pP6lwDxK2x3T2E1zqZ1/u3s4IJh8/luN27jqOYRR9ntu06f7oh5i8oz7alzCXTNDw6vbK3MNkQa9ZngeLugJDvTz7K701e1wBBB06q7XapI83rNDKqXHQXDkrMoTKkFOeKnZKDg0SC9VLjmf+iQBct3N/Tf9UYrKwg5W+o7/wCI6qs8QOzgwt2sS8/kPcpdj4LmhqatjJmZzb3TRS5d024rLl2e6zwJJSSVxXALkhMmJKSVasG4eabPnuGBpe4bWb92/c/ohlHTMfI54FowbtG+nK6b7bKfvxk2l4B0EfmF9tz7J+qgObNYAOuWgdBovYC2SUlzg1t7knp2CcrcQaX5mt8uzAeTRtdHwkdue7gmQyCBtz6nD6D905h0eole27ibQsPNw5nt1KEQyBzs8ty0HUDc/wCI6Kwx1AAMryAS2wAPlYwbMb17rl9RNrxwvJLlnELC5xub3cdsz/2VMrKpz3Fx3O6fxXEzKejRshUkinsBba45fY3USWUKCAyO7JbyXmwVlwmgACe3tRj3zd0/sBpaItbflZXfhX0X/wAFGnw0Fv8ACbwGUxOMbtOncJe7ItQw3gr7JXA2CIQSPXlTDkeVMhdpsgyWNjXAMrJnd0Jma5ytM2W2wQ+QtRReAZRYKoGljux3RlpULwlKiGn5obFnk1PSdRsl7UvPROoqjI6/I6FE4Kgxkkat+8P1CBXUiGYjbf8AMJWcm7ZWpclgms9t2nS90ihq3sNxcW/BD4pMhu3bmFOjkDhcW1AuoTaeSnOvCxjKLZhmPA6PsD1RqSqytLhqLXWctuD2RM425rPDOoO55gK3XbxyZOo9PTlmC/YsNVUmKIv3ebfNx2UCGHw4yXnzu1d7lRH4qypkhZawaXOIPVtrJnG8XDNTqLkNHVwXSmuxddE01DHL7/6KRVCziO5TCcnkzEnmST9UmGXKb2B91RfLPRttRJtHhEkuwHuUYwfBo46h4mcPDiYHk8ieiDyYzIRYaeyGyzl2pJJ567+6enGJRsVk8pvCYbx7iR0+ZrRljLiSebgNG+wsq6ZCOei8e9eU0DpXtjZq97g1o7ldzIQ3CqOETMLw2eqfkhYXu522HcnkrrRfDOS15pg0/wBrGXt8yVpfDHD8VDA2NgGawzu5ud1P4p3EKd1rtIv0TvZwsmDZ6tOU8Q4RnU/w8g//AGk028rbKO/4fxWsZ5LcvKNFbcQdLCLvY63Uage66jrIZAORS1Hnngn8ZdjOclAqPh26/kqG2/yiI/JyjyfDeQjSpbfp4JH45lqTaVjtiufQAc0ajNdCZaxy4bMppvh1PGbmSMjs03RumwB8elwVdvsxCQYL/VDLe+wY2pdFa+xm1rclX8cwlws9u42WgOp0meia5tjsgwyfewZ1xHSZTfuolAfmrRxdBYke6qODx53WvreyiP0NByTSl9QxLRteOiEz4XbmrEaKRovuPxQ6SoGxR5IzkFilsmTJkdc+nZ3spFZIBsoNNEZXW5IlyBzB7kSntym3LcHslBhGoU6XDAGBt9R6T36IfHKW6bJMlhnp9HqldD7k1kw/cJZaW6tPyUdrwexUiF9xbohLMlgkU9aDo4WOyZmlILh8gkTNSY5gT5hfSx66HkuXAvYu0e0tQWSMcOR/DmnOIq5suTLyzE+7iP2UWo0JI1Fh+KgvKmUuMEOuLkp/QQSk3XFJzJaQLZ64q04L8PqypaHutEw6jOCXEdcqNfCrhlszjUygFjTaJpG7ubitae26t1U5WWeb9S9Wddnt1+O2Y7UfC8NGtQb/APz0/NR8AwSbDKgTWjnZsR6XAdW3vqtKxmmfy17Kp1ptpIxze6CW6MuCtXqXbH43nJZZuJGEXYeXXVCnYu5xvcqpVuFyXzRP+n6hQ/8AlZof/LGT3b+yjM2+Qfw9UV8Bp9JiJI1+YOyrGPwNilD4xla7doOgcOYQWi4wadg423B0KarsUfUuu4ZWjYJrknHDK0KpRnldFhw/Ej37onJiR0F/4VVopLC+/TqSlNqySSfmgUmiZRi2XFlZfRcZxuN+ar1NVX9+SkyT2G6LcxLhhhF1ULj3sP1Ulk7XDQa30VZfNbX/AGyk0U5Lr/RSpkShlA3jV4Y8tPIXQb4fYSZXl5Gm/wCaiY9XOrJyBfzOuezeQWp8HYSIIgLcgl1rMsGjqJ+1Sl5JQwxuW1lXcd4XilGnlfyICvj2aIbWwk7BPnBGbTdJPswjHqKWndleDY+l3IqfwrSnUlaTiWECoYWubp9bHsqm6lNIbEeXk7klLKRpKxTX3IkrLSAHZRcewwss7kdncvYqTVTB2oRSjq2TxmN4BFrEIcZLFV0qZKS/cpLbj9U7FNbZSqunEbsl9fuu6joQh8mh2t2SZJo9NRqY2RyEW1LTvoo81rqKHL26HcyykvAtzrqO9Opp6gCfQ2SvGtvzAXFO0tN4hsTlAFybI0UrHwbP8McShNExgcMzLh45glGcQxsN9NrrAY8QNM/NA49CevurRhvE4mFnevmrHuySwjzOo9Pj7jnnOeS9DGHl10ZgrmSsyytDmlUOnrWnW6LU+JtA1IDet0VU35KV9K8IhYjSimnLYyTGRdvUdkXhhhlYA9oPfmqvieJeJISNtAPYIjhVRzOw3XKWGFKMnBNvk9xHg+nkdeMlptoq9WcN1ER8rszfb9Vd6aqD9b/wiMLgpwpC/clHsyiWSSM2e1w7g3/BSKeqa7Zwv0utNq8Khl3Av2VbreDo3HSxvtp+qh1tHK6MuwNDPlSpKsnZOycITsOjjkvrzsAjEHBrAL+M8f8ARv7oVFsmUoryV2Ors+zvr0RZj8o0tc9OQUSakjY62jiDo4hcZESiLnZxwPcL8OWku7rrputPpY7AdkMhiDXXCKQuU0Q29g6i52PLH7JL40oOSsyslXkjvpwVGqKVpFnNBHcXuiVwkkArnFMJTaKpVcKUcl/6QaerPKboDPwE5js0Ep/9ZBf8QtHLAvMoQOpMdHVTRiXEPB1eDnDWvHPI7X6FBJKOZoJLSbbgjUe4X0DUMuFXa3D482ZzQRzG1/mkWVYNHS+oTg8mKscHbfmvS1bdDw9h02ohh7+UXun6XgygYbiFl+4ug/Ct9Gsv4hrivjg8mFNaToNT2F0mWJzfUCPcEfmvo+nw+GMWYxg9mgJito43izmtI7gKfwuF2Jf8RRk8e3x+v9j5weQE3JObWG3RatxDwDTzXdF/TfrsPKT7LLcdwmekflkFh91w2KFQwWP9RhYvhIT3pjxXNN2kg8rJBkXgcTsCnKJUsvUvIeouIOUm/wDcjENWHDQ3HuqBMXA6pVNWPiPlPy5InVnkz5XrJo0JudEVjk8uUX/y79lRsOx5jtH+V3W+hVipqg8nH6pEotdnOW7lFkoqgt33/wB0RqlqNAqlDVa6onHW9FyEz5LVFU90j7WL/wC/RATiLWN7lQvtt3X5cgj3ilWW6GoJHc/uo2N1oiaRfU7IPTVBPmOjRqEOrqp0rsx25DoESllAyhhjLpLppzlxXhC4g02tjfHqAS38gnqKsa5uYfP3ClCVRaqka8HKcrt7gc+45pjrxzEQprpj/wBpSvtKqNbiEtOcsg05OGx9k1DxA06XH1SXa0yyqcrKLq2cJXjKm/8AMd/xU2lxtrtCRf3RRuIdDLQ2VOB4Krz8RA5ppmOtJsN+yb7qQHsSZYJnWQXEZRZSIap0mlihuLtdH6tuqC2WUMpjiWH2Bf8AkzA/MNuY6hXTC8WZMwOaVm9XG6UlrBrY6ofw3i74CWuOl+qTVY4l+/Twsjx2bQJgmKlyp9LxD4hs25PZHKQveLvNh0Vj3d3CM6VOztjVTMhOKYdHWRujkGhGhtqCeYRauozuwgqFTCRp9PukyTT5HRksZRmWIfDTLrDMXEbte0C/zBQE4S+I5XgtcORH5LS6nEcszm3BsVImp4qluV45aHmPYqdxYxtWTJa3D/KVXo4i51lolfw1L4pjLgG/ddbcdgi+FcIwwi4Bc47udumb0kDKvc8md02GuP3T9ERpaOWP0EgdDt9FpDMPA5D6J5mDB52SnJyJ+GJRabEHjR7bHqNiiLK3T+Vbn8Ign+EYh4fpoo7FjXX3uFCg2JlbDwZ1G8vIIOvRT3073gXAHe6PV2H0wADY2A3vcaFM+F9F23kF28cELxHBuXlz7qOQiD4EgQI8CXLJCEaWIVNbTpfhKQclzY8pYeVy5OYg6RgeC1wDm9CLhBp+E6N2uQj2eQFy5DJBwbQHreH4Iz5TIP8AuUHrqUMtZz/mf4Xi5VJmhW3gSap4FsxOnNMUdY+OUOadVy5dHsf+Vl/p6x5YDpeybfiD3aOykdwuXJ0+jPSAuPVz2MLW5QDobDWypEg3XLkpF2jotPBrsrSRa991apqt9t16uTl8pXnzMFur5BzQ7HcYnaywda+/VcuScj1FblwVekJve5vdWjBHm4XLly7LdvyjvGDsslPbnmv+Cm02wXLkUuytH+mgjTQg7ogyIN2Xq5Mr6KVr5HibIRjtQ4AAc1y5TPoVH5gODdONC8XIUExeULwsC5ciBPMqQQuXLj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0800" y="-1028700"/>
            <a:ext cx="285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8" name="AutoShape 4" descr="data:image/jpeg;base64,/9j/4AAQSkZJRgABAQAAAQABAAD/2wCEAAkGBxAQEhQTEhQQFhAXEBQUEBQUEBQUFBQQFBQWFhQUFBUYHCggGBolHBQUITEhJSkrLi4uFx8zODMsNygtLisBCgoKDg0OGxAQGywkIB8sLCwsLCwsLCwsLCwsLCwsLCwsLCwsLCwsLCwsLCwsLCwsLCwsLCwsLCwsLCwsLCwsLP/AABEIALQA8AMBIgACEQEDEQH/xAAcAAABBQEBAQAAAAAAAAAAAAAFAgMEBgcAAQj/xAA5EAABAwIEBAQDBwQCAwEAAAABAAIDBBEFEiExBkFRYRMiMnEHgZEUQqGxwdHhI1Ji8BWCM3JzU//EABsBAAIDAQEBAAAAAAAAAAAAAAIDAQQFAAYH/8QAMREAAgIBBAECBAQFBQAAAAAAAAECAxEEEiExQQUTIjJRYRRCcYEGIzPh8BWRscHR/9oADAMBAAIRAxEAPwDYXuUZ71zpLplxSWx6Q3K9DppFMmKH1EqTNj4RI8rlAnlsnp3qAIi435Ku2XqqsiHzqOay5sLlWWj4bMgBOg7p+fhcAaOA+SJUzZYhZpovEnllZbKW66D5qRBjY2DxdM4xw7K3a7h2VXqsII6g99ChcJRNSnTaa5dlyqcTlA5HooD8Y82V7SCgVBUzNIBN2g9EffUxv337tQPLAt0FcOHHP6Elrw63K/VWfCzTwtu57B11VMbZ3pD3ewRClwOeTZgaOrk2rdnhZM63Q1r5p4RZK7i2NgtE0uPUmzf5Vcd9prna3I+jB+6N0XDkbNZTnd0OyKeIGizRYdArPtSl87Ewtpo/oxy/qwfh+DxU4zHzP6kaD2VY404gLRkYdTueiNcSY02nZqfOdgsnrql0ji525UWzUI4RrelaKV8/et5I8ryTqmilOKRdZcnl5PVvg8SSlEpJXC5MSvF6UlEJbOJUnDpnMfdtz19lFRXhtwE7b7EEFFFcibH8LNR4Kx/xW+G46gDKb7hWsPWSR076Yskb6S45fkdlbo+INr8wrsbHHhnkNbpFu319MtciiTBMU+IBwUoG4R5UjNacex0lIc5c8qBU1C5ywRGG4XUPUR7AuFQCEh8miRKWSzCtkSZqn4Fh/inM70A6DqULqJdL91b8AAELbdFNMU5clm/NVPHbCQNhYKJMVITEoV4yoLkj3TU9LG/1NafknbJK4sLK6In/AAVNb0BKiwambtGPmpZckglRtj9A/dsf5n/uKaxjPS1o9gudMo5BSgwlTkjau2JfIoddUljSQp74w0XKz3i7FnvdkBytH3QdT7oJy2ou6Kh32YXQDx+r8V5JN7IC8qbVvQ8lZ18j3FEFCCS8HhXhXFeEqsMbElJJXpSCiQmTOuvCV4SkokhDkKCI4NfP5Rc7hDgr58McGM82c7MsTonUxzIraq5VUynLwWPiqh8Okp2n1WN/cgEqg1lS5sth/bey1Xj0gtaOh0WU1Tc0mbqHfRWdQviMb02XuUPd5yWTAsZzAK7UFSHLFcGrDHK5p5Fadw/Wg2+SGHBmamHZYPtIIQGqrLkqFNieW4Q0VBNykynkbTpcPLC0NSSUnEMQt5QhkdYGAkoDFifiyu6BLyaGn0ynYXJr7x/NW7hGcug13BsqdSOBiVj4Imux46O/NO08v5mBHqNf8mX2ZZrpiUp12yYkC0DDghC4WXJNlw0UUixSwE4Fx2cDbY7JV1znJBKhsjl9gzG3SuYRGbHqsuxajfFq7W53WwSkW12WVcZ4o2WSzPS249ykW9ZPQeiTlv2RXHllamkumClPKQVmTeWet6PEkr0pBUIXJnhKSSvSkFGivKRxK8C5egIkKyO08RcQO63v4e0DYKZp2fJq7rpsFSPhtw4Hnx5R/Tb6bjRzv4VihxYMmcS60TX3HZt9VoUwUFlnnPVbnqM01/l7/wDBz4q1AZFHb1HNb201Wa4hJls23oYA7u46n9Eeq8XbiNY+WS4pYWFx53aNh7k2VQxOctYM3rfdzkuyW55H6Kp01xrl2uX+/gr9VU5ZbjnZXXh/F7NHXks3xKTzBHeF6nzC/JFKOFkzpzTtlEt1dVm9lIEnlHsgjn3d81IqKvKLKmlwaD+w3i1YQMoQ7CRZxPVcbvKcjjLCLqfBd0Ms3JfqXHB6jM0jojHCWIeFK4HZ1rKp8P1FjZEg6zr8wfyQZ2zTHavTqW+D8mttddNyKDgmINmja4dLH3RB2q1Yyyso8XKDhNxfgYuvAVzxZeMKIZ4HLpu69K9soI6Ery6XZJIXE5APFlQ5sJDdL7noOayOrlBJ6cld/iDjRJ8BnpGrz1PT2VAcVR1E/B7L0Wh10bpLv/gSUklcSkkqka0mcSkEriUkokIlI8KSvSvESEtnAKx8J8POq5Q3ZosXnew6ofgmGGoeGN3J2/dayfCwyERR2MzvUVbor8szNdqvbXtw+ZkjGq1kDBTQ6Na2xt0VB4orhGzKN3fkiU1Te73HuSq3SRfapnSyf+FmpH93Ro90dtmeEVdFp1Ut0vHf3YxFIY4fBtbO5skzuZaPQztzP0QTFKjO49BoPZWPGz4cets73En35/Tb5KoVDkCXgtOScXME1WpRPhdl5O2iDTO1Vn4Pg3PUp0+InnoPdc2ETLbVN0sb53abKG28rso25q8YLSMjaqmDQlYNUmFhjdd0NxCO97ckfrZQAq46o8+uxQtlnRycbFIaoZsrge6sde3QOG26qh0PzVowyoEjMp9lEllG/qljEyfgeLOgcCPSbZgtKhlBAI2IusemgMTrcuRWi8LVmeEC+o/JWNNP8rPN+r6aOFbH9ywuF00Y1zHpy6tmByhAavbJRC6yknImyamcGgk9E84IDxbMWU7rG19PdQ3hDKYe5NR+rMu4kqxJK8jbMbIG4p6pdqmCVk2yyz6LVD24KP0EleEriklAgZM8KSV6klEhEmeFcFyfppGtvcXNtESFsvtIxtDBA6OxmeM7+wOwP1STM+U5nG7jqSq9SVD5coJJOnyCm4pXiJuRvqOn8Ky7MLgy/wAO93PMn5G8WqHTObBFz3RGmhaxoY22Rt7H+543cew5fNQsNoizQn+q8Xld/Yw7D3Ov4rzH64RsyNsCRbT7rQhXHYU/iahHr/OQHj9Z4jzb0i4CrtY9TZ3oRWPunQ7E62arr2oiq78JxeUKmMZdaHwrFZo9gisZkUcNlXwypN9irjR1ryLBpVdwuMNKtlPVNaOSryZaimkJMEj99ENrKZsepKn1eJ2VWxSvLkCWRsW1yTZ48puDcHZScPqch12QTD6nOLHcKc0rnw8HqqJq6pP6lwDxK2x3T2E1zqZ1/u3s4IJh8/luN27jqOYRR9ntu06f7oh5i8oz7alzCXTNDw6vbK3MNkQa9ZngeLugJDvTz7K701e1wBBB06q7XapI83rNDKqXHQXDkrMoTKkFOeKnZKDg0SC9VLjmf+iQBct3N/Tf9UYrKwg5W+o7/wCI6qs8QOzgwt2sS8/kPcpdj4LmhqatjJmZzb3TRS5d024rLl2e6zwJJSSVxXALkhMmJKSVasG4eabPnuGBpe4bWb92/c/ohlHTMfI54FowbtG+nK6b7bKfvxk2l4B0EfmF9tz7J+qgObNYAOuWgdBovYC2SUlzg1t7knp2CcrcQaX5mt8uzAeTRtdHwkdue7gmQyCBtz6nD6D905h0eole27ibQsPNw5nt1KEQyBzs8ty0HUDc/wCI6Kwx1AAMryAS2wAPlYwbMb17rl9RNrxwvJLlnELC5xub3cdsz/2VMrKpz3Fx3O6fxXEzKejRshUkinsBba45fY3USWUKCAyO7JbyXmwVlwmgACe3tRj3zd0/sBpaItbflZXfhX0X/wAFGnw0Fv8ACbwGUxOMbtOncJe7ItQw3gr7JXA2CIQSPXlTDkeVMhdpsgyWNjXAMrJnd0Jma5ytM2W2wQ+QtRReAZRYKoGljux3RlpULwlKiGn5obFnk1PSdRsl7UvPROoqjI6/I6FE4Kgxkkat+8P1CBXUiGYjbf8AMJWcm7ZWpclgms9t2nS90ihq3sNxcW/BD4pMhu3bmFOjkDhcW1AuoTaeSnOvCxjKLZhmPA6PsD1RqSqytLhqLXWctuD2RM425rPDOoO55gK3XbxyZOo9PTlmC/YsNVUmKIv3ebfNx2UCGHw4yXnzu1d7lRH4qypkhZawaXOIPVtrJnG8XDNTqLkNHVwXSmuxddE01DHL7/6KRVCziO5TCcnkzEnmST9UmGXKb2B91RfLPRttRJtHhEkuwHuUYwfBo46h4mcPDiYHk8ieiDyYzIRYaeyGyzl2pJJ567+6enGJRsVk8pvCYbx7iR0+ZrRljLiSebgNG+wsq6ZCOei8e9eU0DpXtjZq97g1o7ldzIQ3CqOETMLw2eqfkhYXu522HcnkrrRfDOS15pg0/wBrGXt8yVpfDHD8VDA2NgGawzu5ud1P4p3EKd1rtIv0TvZwsmDZ6tOU8Q4RnU/w8g//AGk028rbKO/4fxWsZ5LcvKNFbcQdLCLvY63Uage66jrIZAORS1Hnngn8ZdjOclAqPh26/kqG2/yiI/JyjyfDeQjSpbfp4JH45lqTaVjtiufQAc0ajNdCZaxy4bMppvh1PGbmSMjs03RumwB8elwVdvsxCQYL/VDLe+wY2pdFa+xm1rclX8cwlws9u42WgOp0meia5tjsgwyfewZ1xHSZTfuolAfmrRxdBYke6qODx53WvreyiP0NByTSl9QxLRteOiEz4XbmrEaKRovuPxQ6SoGxR5IzkFilsmTJkdc+nZ3spFZIBsoNNEZXW5IlyBzB7kSntym3LcHslBhGoU6XDAGBt9R6T36IfHKW6bJMlhnp9HqldD7k1kw/cJZaW6tPyUdrwexUiF9xbohLMlgkU9aDo4WOyZmlILh8gkTNSY5gT5hfSx66HkuXAvYu0e0tQWSMcOR/DmnOIq5suTLyzE+7iP2UWo0JI1Fh+KgvKmUuMEOuLkp/QQSk3XFJzJaQLZ64q04L8PqypaHutEw6jOCXEdcqNfCrhlszjUygFjTaJpG7ubitae26t1U5WWeb9S9Wddnt1+O2Y7UfC8NGtQb/APz0/NR8AwSbDKgTWjnZsR6XAdW3vqtKxmmfy17Kp1ptpIxze6CW6MuCtXqXbH43nJZZuJGEXYeXXVCnYu5xvcqpVuFyXzRP+n6hQ/8AlZof/LGT3b+yjM2+Qfw9UV8Bp9JiJI1+YOyrGPwNilD4xla7doOgcOYQWi4wadg423B0KarsUfUuu4ZWjYJrknHDK0KpRnldFhw/Ej37onJiR0F/4VVopLC+/TqSlNqySSfmgUmiZRi2XFlZfRcZxuN+ar1NVX9+SkyT2G6LcxLhhhF1ULj3sP1Ulk7XDQa30VZfNbX/AGyk0U5Lr/RSpkShlA3jV4Y8tPIXQb4fYSZXl5Gm/wCaiY9XOrJyBfzOuezeQWp8HYSIIgLcgl1rMsGjqJ+1Sl5JQwxuW1lXcd4XilGnlfyICvj2aIbWwk7BPnBGbTdJPswjHqKWndleDY+l3IqfwrSnUlaTiWECoYWubp9bHsqm6lNIbEeXk7klLKRpKxTX3IkrLSAHZRcewwss7kdncvYqTVTB2oRSjq2TxmN4BFrEIcZLFV0qZKS/cpLbj9U7FNbZSqunEbsl9fuu6joQh8mh2t2SZJo9NRqY2RyEW1LTvoo81rqKHL26HcyykvAtzrqO9Opp6gCfQ2SvGtvzAXFO0tN4hsTlAFybI0UrHwbP8McShNExgcMzLh45glGcQxsN9NrrAY8QNM/NA49CevurRhvE4mFnevmrHuySwjzOo9Pj7jnnOeS9DGHl10ZgrmSsyytDmlUOnrWnW6LU+JtA1IDet0VU35KV9K8IhYjSimnLYyTGRdvUdkXhhhlYA9oPfmqvieJeJISNtAPYIjhVRzOw3XKWGFKMnBNvk9xHg+nkdeMlptoq9WcN1ER8rszfb9Vd6aqD9b/wiMLgpwpC/clHsyiWSSM2e1w7g3/BSKeqa7Zwv0utNq8Khl3Av2VbreDo3HSxvtp+qh1tHK6MuwNDPlSpKsnZOycITsOjjkvrzsAjEHBrAL+M8f8ARv7oVFsmUoryV2Ors+zvr0RZj8o0tc9OQUSakjY62jiDo4hcZESiLnZxwPcL8OWku7rrputPpY7AdkMhiDXXCKQuU0Q29g6i52PLH7JL40oOSsyslXkjvpwVGqKVpFnNBHcXuiVwkkArnFMJTaKpVcKUcl/6QaerPKboDPwE5js0Ep/9ZBf8QtHLAvMoQOpMdHVTRiXEPB1eDnDWvHPI7X6FBJKOZoJLSbbgjUe4X0DUMuFXa3D482ZzQRzG1/mkWVYNHS+oTg8mKscHbfmvS1bdDw9h02ohh7+UXun6XgygYbiFl+4ug/Ct9Gsv4hrivjg8mFNaToNT2F0mWJzfUCPcEfmvo+nw+GMWYxg9mgJito43izmtI7gKfwuF2Jf8RRk8e3x+v9j5weQE3JObWG3RatxDwDTzXdF/TfrsPKT7LLcdwmekflkFh91w2KFQwWP9RhYvhIT3pjxXNN2kg8rJBkXgcTsCnKJUsvUvIeouIOUm/wDcjENWHDQ3HuqBMXA6pVNWPiPlPy5InVnkz5XrJo0JudEVjk8uUX/y79lRsOx5jtH+V3W+hVipqg8nH6pEotdnOW7lFkoqgt33/wB0RqlqNAqlDVa6onHW9FyEz5LVFU90j7WL/wC/RATiLWN7lQvtt3X5cgj3ilWW6GoJHc/uo2N1oiaRfU7IPTVBPmOjRqEOrqp0rsx25DoESllAyhhjLpLppzlxXhC4g02tjfHqAS38gnqKsa5uYfP3ClCVRaqka8HKcrt7gc+45pjrxzEQprpj/wBpSvtKqNbiEtOcsg05OGx9k1DxA06XH1SXa0yyqcrKLq2cJXjKm/8AMd/xU2lxtrtCRf3RRuIdDLQ2VOB4Krz8RA5ppmOtJsN+yb7qQHsSZYJnWQXEZRZSIap0mlihuLtdH6tuqC2WUMpjiWH2Bf8AkzA/MNuY6hXTC8WZMwOaVm9XG6UlrBrY6ofw3i74CWuOl+qTVY4l+/Twsjx2bQJgmKlyp9LxD4hs25PZHKQveLvNh0Vj3d3CM6VOztjVTMhOKYdHWRujkGhGhtqCeYRauozuwgqFTCRp9PukyTT5HRksZRmWIfDTLrDMXEbte0C/zBQE4S+I5XgtcORH5LS6nEcszm3BsVImp4qluV45aHmPYqdxYxtWTJa3D/KVXo4i51lolfw1L4pjLgG/ddbcdgi+FcIwwi4Bc47udumb0kDKvc8md02GuP3T9ERpaOWP0EgdDt9FpDMPA5D6J5mDB52SnJyJ+GJRabEHjR7bHqNiiLK3T+Vbn8Ign+EYh4fpoo7FjXX3uFCg2JlbDwZ1G8vIIOvRT3073gXAHe6PV2H0wADY2A3vcaFM+F9F23kF28cELxHBuXlz7qOQiD4EgQI8CXLJCEaWIVNbTpfhKQclzY8pYeVy5OYg6RgeC1wDm9CLhBp+E6N2uQj2eQFy5DJBwbQHreH4Iz5TIP8AuUHrqUMtZz/mf4Xi5VJmhW3gSap4FsxOnNMUdY+OUOadVy5dHsf+Vl/p6x5YDpeybfiD3aOykdwuXJ0+jPSAuPVz2MLW5QDobDWypEg3XLkpF2jotPBrsrSRa991apqt9t16uTl8pXnzMFur5BzQ7HcYnaywda+/VcuScj1FblwVekJve5vdWjBHm4XLly7LdvyjvGDsslPbnmv+Cm02wXLkUuytH+mgjTQg7ogyIN2Xq5Mr6KVr5HibIRjtQ4AAc1y5TPoVH5gODdONC8XIUExeULwsC5ciBPMqQQuXLj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0800" y="-1028700"/>
            <a:ext cx="285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0" name="AutoShape 6" descr="data:image/jpeg;base64,/9j/4AAQSkZJRgABAQAAAQABAAD/2wCEAAkGBxAQEhQTEhQQFhAXEBQUEBQUEBQUFBQQFBQWFhQUFBUYHCggGBolHBQUITEhJSkrLi4uFx8zODMsNygtLisBCgoKDg0OGxAQGywkIB8sLCwsLCwsLCwsLCwsLCwsLCwsLCwsLCwsLCwsLCwsLCwsLCwsLCwsLCwsLCwsLCwsLP/AABEIALQA8AMBIgACEQEDEQH/xAAcAAABBQEBAQAAAAAAAAAAAAAFAgMEBgcAAQj/xAA5EAABAwIEBAQDBwQCAwEAAAABAAIDBBEFEiExBkFRYRMiMnEHgZEUQqGxwdHhI1Ji8BWCM3JzU//EABsBAAIDAQEBAAAAAAAAAAAAAAIDAQQFAAYH/8QAMREAAgIBBAECBAQFBQAAAAAAAAECAxEEEiExQQUTIjJRYRRCcYEGIzPh8BWRscHR/9oADAMBAAIRAxEAPwDYXuUZ71zpLplxSWx6Q3K9DppFMmKH1EqTNj4RI8rlAnlsnp3qAIi435Ku2XqqsiHzqOay5sLlWWj4bMgBOg7p+fhcAaOA+SJUzZYhZpovEnllZbKW66D5qRBjY2DxdM4xw7K3a7h2VXqsII6g99ChcJRNSnTaa5dlyqcTlA5HooD8Y82V7SCgVBUzNIBN2g9EffUxv337tQPLAt0FcOHHP6Elrw63K/VWfCzTwtu57B11VMbZ3pD3ewRClwOeTZgaOrk2rdnhZM63Q1r5p4RZK7i2NgtE0uPUmzf5Vcd9prna3I+jB+6N0XDkbNZTnd0OyKeIGizRYdArPtSl87Ewtpo/oxy/qwfh+DxU4zHzP6kaD2VY404gLRkYdTueiNcSY02nZqfOdgsnrql0ji525UWzUI4RrelaKV8/et5I8ryTqmilOKRdZcnl5PVvg8SSlEpJXC5MSvF6UlEJbOJUnDpnMfdtz19lFRXhtwE7b7EEFFFcibH8LNR4Kx/xW+G46gDKb7hWsPWSR076Yskb6S45fkdlbo+INr8wrsbHHhnkNbpFu319MtciiTBMU+IBwUoG4R5UjNacex0lIc5c8qBU1C5ywRGG4XUPUR7AuFQCEh8miRKWSzCtkSZqn4Fh/inM70A6DqULqJdL91b8AAELbdFNMU5clm/NVPHbCQNhYKJMVITEoV4yoLkj3TU9LG/1NafknbJK4sLK6In/AAVNb0BKiwambtGPmpZckglRtj9A/dsf5n/uKaxjPS1o9gudMo5BSgwlTkjau2JfIoddUljSQp74w0XKz3i7FnvdkBytH3QdT7oJy2ou6Kh32YXQDx+r8V5JN7IC8qbVvQ8lZ18j3FEFCCS8HhXhXFeEqsMbElJJXpSCiQmTOuvCV4SkokhDkKCI4NfP5Rc7hDgr58McGM82c7MsTonUxzIraq5VUynLwWPiqh8Okp2n1WN/cgEqg1lS5sth/bey1Xj0gtaOh0WU1Tc0mbqHfRWdQviMb02XuUPd5yWTAsZzAK7UFSHLFcGrDHK5p5Fadw/Wg2+SGHBmamHZYPtIIQGqrLkqFNieW4Q0VBNykynkbTpcPLC0NSSUnEMQt5QhkdYGAkoDFifiyu6BLyaGn0ynYXJr7x/NW7hGcug13BsqdSOBiVj4Imux46O/NO08v5mBHqNf8mX2ZZrpiUp12yYkC0DDghC4WXJNlw0UUixSwE4Fx2cDbY7JV1znJBKhsjl9gzG3SuYRGbHqsuxajfFq7W53WwSkW12WVcZ4o2WSzPS249ykW9ZPQeiTlv2RXHllamkumClPKQVmTeWet6PEkr0pBUIXJnhKSSvSkFGivKRxK8C5egIkKyO08RcQO63v4e0DYKZp2fJq7rpsFSPhtw4Hnx5R/Tb6bjRzv4VihxYMmcS60TX3HZt9VoUwUFlnnPVbnqM01/l7/wDBz4q1AZFHb1HNb201Wa4hJls23oYA7u46n9Eeq8XbiNY+WS4pYWFx53aNh7k2VQxOctYM3rfdzkuyW55H6Kp01xrl2uX+/gr9VU5ZbjnZXXh/F7NHXks3xKTzBHeF6nzC/JFKOFkzpzTtlEt1dVm9lIEnlHsgjn3d81IqKvKLKmlwaD+w3i1YQMoQ7CRZxPVcbvKcjjLCLqfBd0Ms3JfqXHB6jM0jojHCWIeFK4HZ1rKp8P1FjZEg6zr8wfyQZ2zTHavTqW+D8mttddNyKDgmINmja4dLH3RB2q1Yyyso8XKDhNxfgYuvAVzxZeMKIZ4HLpu69K9soI6Ery6XZJIXE5APFlQ5sJDdL7noOayOrlBJ6cld/iDjRJ8BnpGrz1PT2VAcVR1E/B7L0Wh10bpLv/gSUklcSkkqka0mcSkEriUkokIlI8KSvSvESEtnAKx8J8POq5Q3ZosXnew6ofgmGGoeGN3J2/dayfCwyERR2MzvUVbor8szNdqvbXtw+ZkjGq1kDBTQ6Na2xt0VB4orhGzKN3fkiU1Te73HuSq3SRfapnSyf+FmpH93Ro90dtmeEVdFp1Ut0vHf3YxFIY4fBtbO5skzuZaPQztzP0QTFKjO49BoPZWPGz4cets73En35/Tb5KoVDkCXgtOScXME1WpRPhdl5O2iDTO1Vn4Pg3PUp0+InnoPdc2ETLbVN0sb53abKG28rso25q8YLSMjaqmDQlYNUmFhjdd0NxCO97ckfrZQAq46o8+uxQtlnRycbFIaoZsrge6sde3QOG26qh0PzVowyoEjMp9lEllG/qljEyfgeLOgcCPSbZgtKhlBAI2IusemgMTrcuRWi8LVmeEC+o/JWNNP8rPN+r6aOFbH9ywuF00Y1zHpy6tmByhAavbJRC6yknImyamcGgk9E84IDxbMWU7rG19PdQ3hDKYe5NR+rMu4kqxJK8jbMbIG4p6pdqmCVk2yyz6LVD24KP0EleEriklAgZM8KSV6klEhEmeFcFyfppGtvcXNtESFsvtIxtDBA6OxmeM7+wOwP1STM+U5nG7jqSq9SVD5coJJOnyCm4pXiJuRvqOn8Ky7MLgy/wAO93PMn5G8WqHTObBFz3RGmhaxoY22Rt7H+543cew5fNQsNoizQn+q8Xld/Yw7D3Ov4rzH64RsyNsCRbT7rQhXHYU/iahHr/OQHj9Z4jzb0i4CrtY9TZ3oRWPunQ7E62arr2oiq78JxeUKmMZdaHwrFZo9gisZkUcNlXwypN9irjR1ryLBpVdwuMNKtlPVNaOSryZaimkJMEj99ENrKZsepKn1eJ2VWxSvLkCWRsW1yTZ48puDcHZScPqch12QTD6nOLHcKc0rnw8HqqJq6pP6lwDxK2x3T2E1zqZ1/u3s4IJh8/luN27jqOYRR9ntu06f7oh5i8oz7alzCXTNDw6vbK3MNkQa9ZngeLugJDvTz7K701e1wBBB06q7XapI83rNDKqXHQXDkrMoTKkFOeKnZKDg0SC9VLjmf+iQBct3N/Tf9UYrKwg5W+o7/wCI6qs8QOzgwt2sS8/kPcpdj4LmhqatjJmZzb3TRS5d024rLl2e6zwJJSSVxXALkhMmJKSVasG4eabPnuGBpe4bWb92/c/ohlHTMfI54FowbtG+nK6b7bKfvxk2l4B0EfmF9tz7J+qgObNYAOuWgdBovYC2SUlzg1t7knp2CcrcQaX5mt8uzAeTRtdHwkdue7gmQyCBtz6nD6D905h0eole27ibQsPNw5nt1KEQyBzs8ty0HUDc/wCI6Kwx1AAMryAS2wAPlYwbMb17rl9RNrxwvJLlnELC5xub3cdsz/2VMrKpz3Fx3O6fxXEzKejRshUkinsBba45fY3USWUKCAyO7JbyXmwVlwmgACe3tRj3zd0/sBpaItbflZXfhX0X/wAFGnw0Fv8ACbwGUxOMbtOncJe7ItQw3gr7JXA2CIQSPXlTDkeVMhdpsgyWNjXAMrJnd0Jma5ytM2W2wQ+QtRReAZRYKoGljux3RlpULwlKiGn5obFnk1PSdRsl7UvPROoqjI6/I6FE4Kgxkkat+8P1CBXUiGYjbf8AMJWcm7ZWpclgms9t2nS90ihq3sNxcW/BD4pMhu3bmFOjkDhcW1AuoTaeSnOvCxjKLZhmPA6PsD1RqSqytLhqLXWctuD2RM425rPDOoO55gK3XbxyZOo9PTlmC/YsNVUmKIv3ebfNx2UCGHw4yXnzu1d7lRH4qypkhZawaXOIPVtrJnG8XDNTqLkNHVwXSmuxddE01DHL7/6KRVCziO5TCcnkzEnmST9UmGXKb2B91RfLPRttRJtHhEkuwHuUYwfBo46h4mcPDiYHk8ieiDyYzIRYaeyGyzl2pJJ567+6enGJRsVk8pvCYbx7iR0+ZrRljLiSebgNG+wsq6ZCOei8e9eU0DpXtjZq97g1o7ldzIQ3CqOETMLw2eqfkhYXu522HcnkrrRfDOS15pg0/wBrGXt8yVpfDHD8VDA2NgGawzu5ud1P4p3EKd1rtIv0TvZwsmDZ6tOU8Q4RnU/w8g//AGk028rbKO/4fxWsZ5LcvKNFbcQdLCLvY63Uage66jrIZAORS1Hnngn8ZdjOclAqPh26/kqG2/yiI/JyjyfDeQjSpbfp4JH45lqTaVjtiufQAc0ajNdCZaxy4bMppvh1PGbmSMjs03RumwB8elwVdvsxCQYL/VDLe+wY2pdFa+xm1rclX8cwlws9u42WgOp0meia5tjsgwyfewZ1xHSZTfuolAfmrRxdBYke6qODx53WvreyiP0NByTSl9QxLRteOiEz4XbmrEaKRovuPxQ6SoGxR5IzkFilsmTJkdc+nZ3spFZIBsoNNEZXW5IlyBzB7kSntym3LcHslBhGoU6XDAGBt9R6T36IfHKW6bJMlhnp9HqldD7k1kw/cJZaW6tPyUdrwexUiF9xbohLMlgkU9aDo4WOyZmlILh8gkTNSY5gT5hfSx66HkuXAvYu0e0tQWSMcOR/DmnOIq5suTLyzE+7iP2UWo0JI1Fh+KgvKmUuMEOuLkp/QQSk3XFJzJaQLZ64q04L8PqypaHutEw6jOCXEdcqNfCrhlszjUygFjTaJpG7ubitae26t1U5WWeb9S9Wddnt1+O2Y7UfC8NGtQb/APz0/NR8AwSbDKgTWjnZsR6XAdW3vqtKxmmfy17Kp1ptpIxze6CW6MuCtXqXbH43nJZZuJGEXYeXXVCnYu5xvcqpVuFyXzRP+n6hQ/8AlZof/LGT3b+yjM2+Qfw9UV8Bp9JiJI1+YOyrGPwNilD4xla7doOgcOYQWi4wadg423B0KarsUfUuu4ZWjYJrknHDK0KpRnldFhw/Ej37onJiR0F/4VVopLC+/TqSlNqySSfmgUmiZRi2XFlZfRcZxuN+ar1NVX9+SkyT2G6LcxLhhhF1ULj3sP1Ulk7XDQa30VZfNbX/AGyk0U5Lr/RSpkShlA3jV4Y8tPIXQb4fYSZXl5Gm/wCaiY9XOrJyBfzOuezeQWp8HYSIIgLcgl1rMsGjqJ+1Sl5JQwxuW1lXcd4XilGnlfyICvj2aIbWwk7BPnBGbTdJPswjHqKWndleDY+l3IqfwrSnUlaTiWECoYWubp9bHsqm6lNIbEeXk7klLKRpKxTX3IkrLSAHZRcewwss7kdncvYqTVTB2oRSjq2TxmN4BFrEIcZLFV0qZKS/cpLbj9U7FNbZSqunEbsl9fuu6joQh8mh2t2SZJo9NRqY2RyEW1LTvoo81rqKHL26HcyykvAtzrqO9Opp6gCfQ2SvGtvzAXFO0tN4hsTlAFybI0UrHwbP8McShNExgcMzLh45glGcQxsN9NrrAY8QNM/NA49CevurRhvE4mFnevmrHuySwjzOo9Pj7jnnOeS9DGHl10ZgrmSsyytDmlUOnrWnW6LU+JtA1IDet0VU35KV9K8IhYjSimnLYyTGRdvUdkXhhhlYA9oPfmqvieJeJISNtAPYIjhVRzOw3XKWGFKMnBNvk9xHg+nkdeMlptoq9WcN1ER8rszfb9Vd6aqD9b/wiMLgpwpC/clHsyiWSSM2e1w7g3/BSKeqa7Zwv0utNq8Khl3Av2VbreDo3HSxvtp+qh1tHK6MuwNDPlSpKsnZOycITsOjjkvrzsAjEHBrAL+M8f8ARv7oVFsmUoryV2Ors+zvr0RZj8o0tc9OQUSakjY62jiDo4hcZESiLnZxwPcL8OWku7rrputPpY7AdkMhiDXXCKQuU0Q29g6i52PLH7JL40oOSsyslXkjvpwVGqKVpFnNBHcXuiVwkkArnFMJTaKpVcKUcl/6QaerPKboDPwE5js0Ep/9ZBf8QtHLAvMoQOpMdHVTRiXEPB1eDnDWvHPI7X6FBJKOZoJLSbbgjUe4X0DUMuFXa3D482ZzQRzG1/mkWVYNHS+oTg8mKscHbfmvS1bdDw9h02ohh7+UXun6XgygYbiFl+4ug/Ct9Gsv4hrivjg8mFNaToNT2F0mWJzfUCPcEfmvo+nw+GMWYxg9mgJito43izmtI7gKfwuF2Jf8RRk8e3x+v9j5weQE3JObWG3RatxDwDTzXdF/TfrsPKT7LLcdwmekflkFh91w2KFQwWP9RhYvhIT3pjxXNN2kg8rJBkXgcTsCnKJUsvUvIeouIOUm/wDcjENWHDQ3HuqBMXA6pVNWPiPlPy5InVnkz5XrJo0JudEVjk8uUX/y79lRsOx5jtH+V3W+hVipqg8nH6pEotdnOW7lFkoqgt33/wB0RqlqNAqlDVa6onHW9FyEz5LVFU90j7WL/wC/RATiLWN7lQvtt3X5cgj3ilWW6GoJHc/uo2N1oiaRfU7IPTVBPmOjRqEOrqp0rsx25DoESllAyhhjLpLppzlxXhC4g02tjfHqAS38gnqKsa5uYfP3ClCVRaqka8HKcrt7gc+45pjrxzEQprpj/wBpSvtKqNbiEtOcsg05OGx9k1DxA06XH1SXa0yyqcrKLq2cJXjKm/8AMd/xU2lxtrtCRf3RRuIdDLQ2VOB4Krz8RA5ppmOtJsN+yb7qQHsSZYJnWQXEZRZSIap0mlihuLtdH6tuqC2WUMpjiWH2Bf8AkzA/MNuY6hXTC8WZMwOaVm9XG6UlrBrY6ofw3i74CWuOl+qTVY4l+/Twsjx2bQJgmKlyp9LxD4hs25PZHKQveLvNh0Vj3d3CM6VOztjVTMhOKYdHWRujkGhGhtqCeYRauozuwgqFTCRp9PukyTT5HRksZRmWIfDTLrDMXEbte0C/zBQE4S+I5XgtcORH5LS6nEcszm3BsVImp4qluV45aHmPYqdxYxtWTJa3D/KVXo4i51lolfw1L4pjLgG/ddbcdgi+FcIwwi4Bc47udumb0kDKvc8md02GuP3T9ERpaOWP0EgdDt9FpDMPA5D6J5mDB52SnJyJ+GJRabEHjR7bHqNiiLK3T+Vbn8Ign+EYh4fpoo7FjXX3uFCg2JlbDwZ1G8vIIOvRT3073gXAHe6PV2H0wADY2A3vcaFM+F9F23kF28cELxHBuXlz7qOQiD4EgQI8CXLJCEaWIVNbTpfhKQclzY8pYeVy5OYg6RgeC1wDm9CLhBp+E6N2uQj2eQFy5DJBwbQHreH4Iz5TIP8AuUHrqUMtZz/mf4Xi5VJmhW3gSap4FsxOnNMUdY+OUOadVy5dHsf+Vl/p6x5YDpeybfiD3aOykdwuXJ0+jPSAuPVz2MLW5QDobDWypEg3XLkpF2jotPBrsrSRa991apqt9t16uTl8pXnzMFur5BzQ7HcYnaywda+/VcuScj1FblwVekJve5vdWjBHm4XLly7LdvyjvGDsslPbnmv+Cm02wXLkUuytH+mgjTQg7ogyIN2Xq5Mr6KVr5HibIRjtQ4AAc1y5TPoVH5gODdONC8XIUExeULwsC5ciBPMqQQuXLj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0800" y="-1028700"/>
            <a:ext cx="285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2" name="Picture 8" descr="Kalp Ameliyatı Kansız Olur mu 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9222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0" y="476672"/>
            <a:ext cx="79563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‘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’Kansız kalp ameliyatı</a:t>
            </a:r>
            <a:r>
              <a:rPr lang="tr-TR" sz="2400" b="1" dirty="0" smtClean="0"/>
              <a:t>’’ için en önemli prensip </a:t>
            </a:r>
          </a:p>
          <a:p>
            <a:r>
              <a:rPr lang="tr-TR" sz="3200" b="1" dirty="0" smtClean="0"/>
              <a:t>Hastanın kendi kanının korunmasıdır</a:t>
            </a:r>
            <a:r>
              <a:rPr lang="tr-TR" sz="2400" b="1" dirty="0" smtClean="0"/>
              <a:t>!</a:t>
            </a:r>
          </a:p>
          <a:p>
            <a:endParaRPr lang="tr-TR" dirty="0" smtClean="0"/>
          </a:p>
        </p:txBody>
      </p:sp>
      <p:pic>
        <p:nvPicPr>
          <p:cNvPr id="12290" name="Picture 2" descr="PATİENT BLOOD MANAGEMENT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44000" cy="47971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79511" y="116632"/>
            <a:ext cx="8784975" cy="58785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accent2"/>
                </a:solidFill>
              </a:rPr>
              <a:t>Çalışmamızda;</a:t>
            </a:r>
          </a:p>
          <a:p>
            <a:r>
              <a:rPr lang="tr-TR" sz="2000" dirty="0" smtClean="0"/>
              <a:t> Retro </a:t>
            </a:r>
            <a:r>
              <a:rPr lang="tr-TR" sz="2000" dirty="0" err="1" smtClean="0"/>
              <a:t>spektif</a:t>
            </a:r>
            <a:r>
              <a:rPr lang="tr-TR" sz="2000" dirty="0" smtClean="0"/>
              <a:t> olarak koroner bypass </a:t>
            </a:r>
            <a:r>
              <a:rPr lang="tr-TR" sz="2000" dirty="0" err="1" smtClean="0"/>
              <a:t>greft</a:t>
            </a:r>
            <a:r>
              <a:rPr lang="tr-TR" sz="2000" dirty="0" smtClean="0"/>
              <a:t> uygulanan </a:t>
            </a:r>
            <a:r>
              <a:rPr lang="tr-TR" sz="2000" dirty="0" err="1" smtClean="0"/>
              <a:t>elektif</a:t>
            </a:r>
            <a:endParaRPr lang="tr-TR" sz="2000" dirty="0" smtClean="0"/>
          </a:p>
          <a:p>
            <a:r>
              <a:rPr lang="tr-TR" sz="2000" dirty="0" smtClean="0"/>
              <a:t>635 hasta arasından 40 - 50 yaş aralığında</a:t>
            </a:r>
            <a:endParaRPr lang="tr-TR" sz="2000" dirty="0"/>
          </a:p>
          <a:p>
            <a:r>
              <a:rPr lang="tr-TR" sz="2000" dirty="0" smtClean="0"/>
              <a:t>92 erkek 89 kadın seçildi</a:t>
            </a:r>
          </a:p>
          <a:p>
            <a:endParaRPr lang="tr-TR" sz="2000" dirty="0" smtClean="0"/>
          </a:p>
          <a:p>
            <a:r>
              <a:rPr lang="tr-TR" sz="2000" b="1" dirty="0" err="1" smtClean="0"/>
              <a:t>İntra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operatif</a:t>
            </a:r>
            <a:r>
              <a:rPr lang="tr-TR" sz="2000" b="1" dirty="0" smtClean="0"/>
              <a:t> değişkenler açısından </a:t>
            </a:r>
          </a:p>
          <a:p>
            <a:r>
              <a:rPr lang="tr-TR" sz="2000" dirty="0" err="1" smtClean="0"/>
              <a:t>Greft</a:t>
            </a:r>
            <a:r>
              <a:rPr lang="tr-TR" sz="2000" dirty="0" smtClean="0"/>
              <a:t> sayısı </a:t>
            </a:r>
            <a:r>
              <a:rPr lang="tr-TR" sz="2000" dirty="0" err="1" smtClean="0"/>
              <a:t>internal</a:t>
            </a:r>
            <a:r>
              <a:rPr lang="tr-TR" sz="2000" dirty="0" smtClean="0"/>
              <a:t> </a:t>
            </a:r>
            <a:r>
              <a:rPr lang="tr-TR" sz="2000" dirty="0" err="1" smtClean="0"/>
              <a:t>torasik</a:t>
            </a:r>
            <a:r>
              <a:rPr lang="tr-TR" sz="2000" dirty="0" smtClean="0"/>
              <a:t> </a:t>
            </a:r>
            <a:r>
              <a:rPr lang="tr-TR" sz="2000" dirty="0" err="1" smtClean="0"/>
              <a:t>arter,safen</a:t>
            </a:r>
            <a:r>
              <a:rPr lang="tr-TR" sz="2000" dirty="0" smtClean="0"/>
              <a:t> </a:t>
            </a:r>
            <a:r>
              <a:rPr lang="tr-TR" sz="2000" dirty="0" err="1" smtClean="0"/>
              <a:t>ven</a:t>
            </a:r>
            <a:r>
              <a:rPr lang="tr-TR" sz="2000" dirty="0" smtClean="0"/>
              <a:t> kullanımı ve </a:t>
            </a:r>
            <a:r>
              <a:rPr lang="tr-TR" sz="2000" dirty="0" err="1" smtClean="0"/>
              <a:t>kardiyo</a:t>
            </a:r>
            <a:r>
              <a:rPr lang="tr-TR" sz="2000" dirty="0" smtClean="0"/>
              <a:t> </a:t>
            </a:r>
            <a:r>
              <a:rPr lang="tr-TR" sz="2000" dirty="0" err="1" smtClean="0"/>
              <a:t>pulmoner</a:t>
            </a:r>
            <a:r>
              <a:rPr lang="tr-TR" sz="2000" dirty="0" smtClean="0"/>
              <a:t> bypass </a:t>
            </a:r>
            <a:r>
              <a:rPr lang="tr-TR" sz="2000" dirty="0" err="1" smtClean="0"/>
              <a:t>greft</a:t>
            </a:r>
            <a:r>
              <a:rPr lang="tr-TR" sz="2000" dirty="0" smtClean="0"/>
              <a:t> zamanı birbirine yakın </a:t>
            </a:r>
          </a:p>
          <a:p>
            <a:r>
              <a:rPr lang="tr-TR" sz="2000" b="1" dirty="0" err="1" smtClean="0"/>
              <a:t>Preop</a:t>
            </a:r>
            <a:r>
              <a:rPr lang="tr-TR" sz="2000" b="1" dirty="0" smtClean="0"/>
              <a:t> değişkenler açısından </a:t>
            </a:r>
          </a:p>
          <a:p>
            <a:r>
              <a:rPr lang="tr-TR" sz="2000" dirty="0" err="1" smtClean="0"/>
              <a:t>Hemotolojik</a:t>
            </a:r>
            <a:r>
              <a:rPr lang="tr-TR" sz="2000" dirty="0" smtClean="0"/>
              <a:t> problemleri bulunmayan, böbrek fonksiyonları normal </a:t>
            </a:r>
          </a:p>
          <a:p>
            <a:r>
              <a:rPr lang="tr-TR" sz="2000" dirty="0" err="1"/>
              <a:t>randominize</a:t>
            </a:r>
            <a:r>
              <a:rPr lang="tr-TR" sz="2000" dirty="0"/>
              <a:t> 10 </a:t>
            </a:r>
            <a:r>
              <a:rPr lang="tr-TR" sz="2000" dirty="0" err="1"/>
              <a:t>arlı</a:t>
            </a:r>
            <a:r>
              <a:rPr lang="tr-TR" sz="2000" dirty="0"/>
              <a:t> </a:t>
            </a:r>
            <a:r>
              <a:rPr lang="tr-TR" sz="2000" dirty="0" smtClean="0"/>
              <a:t> iki gruba ayırdık.</a:t>
            </a:r>
          </a:p>
          <a:p>
            <a:endParaRPr lang="tr-TR" sz="2000" dirty="0"/>
          </a:p>
          <a:p>
            <a:r>
              <a:rPr lang="tr-TR" sz="2000" dirty="0" smtClean="0"/>
              <a:t>Erkek hasta gurubumuzda yaş ortalaması 48,1</a:t>
            </a:r>
          </a:p>
          <a:p>
            <a:r>
              <a:rPr lang="tr-TR" sz="2000" dirty="0" smtClean="0"/>
              <a:t>  </a:t>
            </a:r>
            <a:r>
              <a:rPr lang="tr-TR" sz="2000" b="1" dirty="0" err="1"/>
              <a:t>P</a:t>
            </a:r>
            <a:r>
              <a:rPr lang="tr-TR" sz="2000" b="1" dirty="0" err="1" smtClean="0"/>
              <a:t>reop</a:t>
            </a:r>
            <a:r>
              <a:rPr lang="tr-TR" sz="2000" dirty="0" smtClean="0"/>
              <a:t> </a:t>
            </a:r>
            <a:r>
              <a:rPr lang="tr-TR" sz="2000" b="1" dirty="0" err="1" smtClean="0"/>
              <a:t>Hct</a:t>
            </a:r>
            <a:r>
              <a:rPr lang="tr-TR" sz="2000" b="1" dirty="0" smtClean="0"/>
              <a:t> ortalaması%43.8</a:t>
            </a:r>
          </a:p>
          <a:p>
            <a:endParaRPr lang="tr-TR" sz="2000" b="1" dirty="0" smtClean="0"/>
          </a:p>
          <a:p>
            <a:r>
              <a:rPr lang="tr-TR" sz="2000" dirty="0" smtClean="0"/>
              <a:t>Bayan hasta gurubumuzda yaş ortalaması 46,5</a:t>
            </a:r>
          </a:p>
          <a:p>
            <a:r>
              <a:rPr lang="tr-TR" sz="2000" b="1" dirty="0" smtClean="0"/>
              <a:t> </a:t>
            </a:r>
            <a:r>
              <a:rPr lang="tr-TR" sz="2000" b="1" dirty="0" err="1"/>
              <a:t>P</a:t>
            </a:r>
            <a:r>
              <a:rPr lang="tr-TR" sz="2000" b="1" dirty="0" err="1" smtClean="0"/>
              <a:t>reop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Hct</a:t>
            </a:r>
            <a:r>
              <a:rPr lang="tr-TR" sz="2000" b="1" dirty="0" smtClean="0"/>
              <a:t> ortalaması ise %37.2</a:t>
            </a:r>
          </a:p>
          <a:p>
            <a:endParaRPr lang="tr-TR" b="1" dirty="0"/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63666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050144"/>
          </a:xfrm>
        </p:spPr>
        <p:txBody>
          <a:bodyPr/>
          <a:lstStyle/>
          <a:p>
            <a:pPr marL="64008" indent="0">
              <a:buNone/>
            </a:pPr>
            <a:r>
              <a:rPr lang="tr-TR" dirty="0" smtClean="0"/>
              <a:t> Hasta gurupları açısından hastane kalış süreleri 6.2 gün olduğu gözlendi. Bu çalışmada </a:t>
            </a:r>
            <a:r>
              <a:rPr lang="tr-TR" dirty="0" err="1" smtClean="0"/>
              <a:t>morbidite</a:t>
            </a:r>
            <a:r>
              <a:rPr lang="tr-TR" dirty="0" smtClean="0"/>
              <a:t> sonuç ortalaması RBC transfüzyonu ile </a:t>
            </a:r>
            <a:r>
              <a:rPr lang="tr-TR" dirty="0" err="1" smtClean="0"/>
              <a:t>ilişkilerilmedi</a:t>
            </a:r>
            <a:r>
              <a:rPr lang="tr-TR" dirty="0" smtClean="0"/>
              <a:t>.</a:t>
            </a:r>
          </a:p>
          <a:p>
            <a:pPr marL="64008" indent="0">
              <a:buNone/>
            </a:pPr>
            <a:endParaRPr lang="tr-TR" dirty="0" smtClean="0"/>
          </a:p>
          <a:p>
            <a:pPr marL="64008" indent="0">
              <a:buNone/>
            </a:pPr>
            <a:endParaRPr lang="tr-TR" dirty="0"/>
          </a:p>
          <a:p>
            <a:pPr marL="64008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Amacımız</a:t>
            </a:r>
            <a:r>
              <a:rPr lang="tr-TR" dirty="0" smtClean="0"/>
              <a:t> kalp damar cerrahi kliniğimizde homolog kan kullanımı miktarını tartışarak uluslar arası kan kullanımı kalite standartları ile aramızdaki uçurumu tespit etmekti.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092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</TotalTime>
  <Words>1577</Words>
  <Application>Microsoft Office PowerPoint</Application>
  <PresentationFormat>Ekran Gösterisi (4:3)</PresentationFormat>
  <Paragraphs>295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Canlı</vt:lpstr>
      <vt:lpstr>AÇIK KALP CERRAHİSİNDE KAN KULLANIMI ve GÜNCEL YAKLAŞIMLAR  Perfüzyonist EREN ÖZCANLI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AÇIK KALP CERRAHİSİNDE KAN KULLANIMI ve GÜNCEL YAKLAŞIMLAR</dc:title>
  <dc:creator>nku</dc:creator>
  <cp:lastModifiedBy>LEN_30</cp:lastModifiedBy>
  <cp:revision>126</cp:revision>
  <dcterms:created xsi:type="dcterms:W3CDTF">2015-04-03T06:37:19Z</dcterms:created>
  <dcterms:modified xsi:type="dcterms:W3CDTF">2015-11-08T06:31:20Z</dcterms:modified>
</cp:coreProperties>
</file>