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0" r:id="rId9"/>
    <p:sldId id="271" r:id="rId10"/>
    <p:sldId id="264" r:id="rId11"/>
    <p:sldId id="265" r:id="rId12"/>
    <p:sldId id="267" r:id="rId13"/>
    <p:sldId id="268" r:id="rId14"/>
    <p:sldId id="273" r:id="rId15"/>
    <p:sldId id="274" r:id="rId16"/>
    <p:sldId id="275" r:id="rId17"/>
    <p:sldId id="276" r:id="rId18"/>
    <p:sldId id="266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D56CF-3628-4ABB-BB49-F7B752177A5F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FAF57-336C-4FB4-AF6A-0B4442771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Tecrübe Bilginin Anasıdır.    Cervantes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FAF57-336C-4FB4-AF6A-0B4442771AD8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D98131-4435-49CC-958E-5AE8BF0F7E96}" type="datetimeFigureOut">
              <a:rPr lang="tr-TR" smtClean="0"/>
              <a:pPr/>
              <a:t>06.11.2015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F5CB301-C0F0-45D9-AC5E-D3AFB1CD9D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iir.sitesi.web.tr/ataol-behramogl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Lenovo\Desktop\menekÅŸ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5064"/>
            <a:ext cx="9144000" cy="3744416"/>
          </a:xfrm>
          <a:prstGeom prst="rect">
            <a:avLst/>
          </a:prstGeom>
          <a:noFill/>
        </p:spPr>
      </p:pic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2132856"/>
          </a:xfrm>
        </p:spPr>
        <p:txBody>
          <a:bodyPr>
            <a:normAutofit/>
          </a:bodyPr>
          <a:lstStyle/>
          <a:p>
            <a:r>
              <a:rPr lang="tr-TR" sz="7200" dirty="0" smtClean="0">
                <a:solidFill>
                  <a:schemeClr val="tx1"/>
                </a:solidFill>
              </a:rPr>
              <a:t>GÜNAYDIN</a:t>
            </a:r>
            <a:endParaRPr lang="tr-TR" sz="7200" dirty="0">
              <a:solidFill>
                <a:schemeClr val="tx1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 descr="C:\Users\Lenovo\Desktop\good morn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83968" cy="4265865"/>
          </a:xfrm>
          <a:prstGeom prst="rect">
            <a:avLst/>
          </a:prstGeom>
          <a:noFill/>
        </p:spPr>
      </p:pic>
      <p:pic>
        <p:nvPicPr>
          <p:cNvPr id="1029" name="Picture 5" descr="C:\Users\Lenovo\Desktop\depositphotos_9011021-Good-morning-in-five-langu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0"/>
            <a:ext cx="4860032" cy="4221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….</a:t>
            </a:r>
          </a:p>
          <a:p>
            <a:pPr>
              <a:buNone/>
            </a:pPr>
            <a:r>
              <a:rPr lang="tr-TR" dirty="0" smtClean="0"/>
              <a:t>Denizleri seviyorsan, dalgaları da seveceksin,</a:t>
            </a:r>
          </a:p>
          <a:p>
            <a:pPr>
              <a:buNone/>
            </a:pPr>
            <a:r>
              <a:rPr lang="tr-TR" dirty="0" smtClean="0"/>
              <a:t>Sevilmek istiyorsan, önce sevmeyi bileceksin,</a:t>
            </a:r>
          </a:p>
          <a:p>
            <a:pPr>
              <a:buNone/>
            </a:pPr>
            <a:r>
              <a:rPr lang="tr-TR" dirty="0" smtClean="0"/>
              <a:t>Uçmayı biliyorsan, düşmeyi de bileceksin,</a:t>
            </a:r>
          </a:p>
          <a:p>
            <a:pPr>
              <a:buNone/>
            </a:pPr>
            <a:r>
              <a:rPr lang="tr-TR" dirty="0" smtClean="0"/>
              <a:t>Korkarak yaşıyorsan, yalnızca hayatı seyredeceksin.</a:t>
            </a:r>
          </a:p>
          <a:p>
            <a:pPr>
              <a:buNone/>
            </a:pPr>
            <a:r>
              <a:rPr lang="tr-TR" dirty="0" smtClean="0"/>
              <a:t>Öyle hayat yaşadım ki son yolculukları erken tanıdım.</a:t>
            </a:r>
          </a:p>
          <a:p>
            <a:pPr>
              <a:buNone/>
            </a:pPr>
            <a:r>
              <a:rPr lang="tr-TR" dirty="0" smtClean="0"/>
              <a:t>Öyle değerliymiş ki zaman, Hep acele etmem bundan.</a:t>
            </a:r>
          </a:p>
          <a:p>
            <a:pPr>
              <a:buNone/>
            </a:pPr>
            <a:r>
              <a:rPr lang="tr-TR" dirty="0" smtClean="0"/>
              <a:t>Anladım.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dirty="0" smtClean="0"/>
              <a:t>F. NIETSZCHE (1844-1900)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HAYAT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1400" dirty="0" smtClean="0"/>
              <a:t>        Öğrendim ki...    Kimseyi sizi sevmeye zorlayamazsınız. </a:t>
            </a:r>
            <a:br>
              <a:rPr lang="tr-TR" sz="1400" dirty="0" smtClean="0"/>
            </a:br>
            <a:r>
              <a:rPr lang="tr-TR" sz="1400" dirty="0" smtClean="0"/>
              <a:t>                             Kendinizi sevilecek insan yapabilirsiniz, </a:t>
            </a:r>
            <a:br>
              <a:rPr lang="tr-TR" sz="1400" dirty="0" smtClean="0"/>
            </a:br>
            <a:r>
              <a:rPr lang="tr-TR" sz="1400" dirty="0" smtClean="0"/>
              <a:t>                             Gerisini karşı tarafa bırakırsınız. </a:t>
            </a:r>
            <a:br>
              <a:rPr lang="tr-TR" sz="1400" dirty="0" smtClean="0"/>
            </a:br>
            <a:r>
              <a:rPr lang="tr-TR" sz="1400" dirty="0" smtClean="0"/>
              <a:t>Öğrendim ki...     </a:t>
            </a:r>
            <a:r>
              <a:rPr lang="tr-TR" sz="1400" dirty="0" smtClean="0"/>
              <a:t> Güveni </a:t>
            </a:r>
            <a:r>
              <a:rPr lang="tr-TR" sz="1400" dirty="0" smtClean="0"/>
              <a:t>geliştirmek yıllar alıyor, </a:t>
            </a:r>
            <a:br>
              <a:rPr lang="tr-TR" sz="1400" dirty="0" smtClean="0"/>
            </a:br>
            <a:r>
              <a:rPr lang="tr-TR" sz="1400" dirty="0" smtClean="0"/>
              <a:t>                             Yıkmak bir dakika. </a:t>
            </a:r>
            <a:br>
              <a:rPr lang="tr-TR" sz="1400" dirty="0" smtClean="0"/>
            </a:br>
            <a:r>
              <a:rPr lang="tr-TR" sz="1400" dirty="0" smtClean="0"/>
              <a:t>      ………</a:t>
            </a:r>
            <a:br>
              <a:rPr lang="tr-TR" sz="1400" dirty="0" smtClean="0"/>
            </a:br>
            <a:r>
              <a:rPr lang="tr-TR" sz="1400" dirty="0" smtClean="0"/>
              <a:t>Öğrendim ki...    </a:t>
            </a:r>
            <a:r>
              <a:rPr lang="tr-TR" sz="1400" dirty="0" smtClean="0"/>
              <a:t>  </a:t>
            </a:r>
            <a:r>
              <a:rPr lang="tr-TR" sz="1400" dirty="0" smtClean="0"/>
              <a:t>Kendini en iyilerle kıyaslamak değil </a:t>
            </a:r>
            <a:br>
              <a:rPr lang="tr-TR" sz="1400" dirty="0" smtClean="0"/>
            </a:br>
            <a:r>
              <a:rPr lang="tr-TR" sz="1400" dirty="0" smtClean="0"/>
              <a:t>                             Kendi en iyinle kıyaslamak sonuç getirir. </a:t>
            </a:r>
            <a:br>
              <a:rPr lang="tr-TR" sz="1400" dirty="0" smtClean="0"/>
            </a:br>
            <a:r>
              <a:rPr lang="tr-TR" sz="1400" dirty="0" smtClean="0"/>
              <a:t>Öğrendim ki...     </a:t>
            </a:r>
            <a:r>
              <a:rPr lang="tr-TR" sz="1400" dirty="0" smtClean="0"/>
              <a:t> İnsanların </a:t>
            </a:r>
            <a:r>
              <a:rPr lang="tr-TR" sz="1400" dirty="0" smtClean="0"/>
              <a:t>başına ne geldiği değil </a:t>
            </a:r>
            <a:br>
              <a:rPr lang="tr-TR" sz="1400" dirty="0" smtClean="0"/>
            </a:br>
            <a:r>
              <a:rPr lang="tr-TR" sz="1400" dirty="0" smtClean="0"/>
              <a:t>                           </a:t>
            </a:r>
            <a:r>
              <a:rPr lang="tr-TR" sz="1400" dirty="0" smtClean="0"/>
              <a:t> </a:t>
            </a:r>
            <a:r>
              <a:rPr lang="tr-TR" sz="1400" dirty="0" smtClean="0"/>
              <a:t>O durumda ne yaptıkları önemli. </a:t>
            </a:r>
            <a:br>
              <a:rPr lang="tr-TR" sz="1400" dirty="0" smtClean="0"/>
            </a:br>
            <a:r>
              <a:rPr lang="tr-TR" sz="1400" dirty="0" smtClean="0"/>
              <a:t>Öğrendim ki...     </a:t>
            </a:r>
            <a:r>
              <a:rPr lang="tr-TR" sz="1400" dirty="0" smtClean="0"/>
              <a:t> Ne </a:t>
            </a:r>
            <a:r>
              <a:rPr lang="tr-TR" sz="1400" dirty="0" smtClean="0"/>
              <a:t>kadar küçük dilimlersen dilimle </a:t>
            </a:r>
            <a:br>
              <a:rPr lang="tr-TR" sz="1400" dirty="0" smtClean="0"/>
            </a:br>
            <a:r>
              <a:rPr lang="tr-TR" sz="1400" dirty="0" smtClean="0"/>
              <a:t>                             Her işin iki yüzü var. </a:t>
            </a:r>
            <a:br>
              <a:rPr lang="tr-TR" sz="1400" dirty="0" smtClean="0"/>
            </a:br>
            <a:r>
              <a:rPr lang="tr-TR" sz="1400" dirty="0" smtClean="0"/>
              <a:t>Öğrendim ki...     </a:t>
            </a:r>
            <a:r>
              <a:rPr lang="tr-TR" sz="1400" dirty="0" smtClean="0"/>
              <a:t> Olmak </a:t>
            </a:r>
            <a:r>
              <a:rPr lang="tr-TR" sz="1400" dirty="0" smtClean="0"/>
              <a:t>istediğim insan olabilmem </a:t>
            </a:r>
            <a:br>
              <a:rPr lang="tr-TR" sz="1400" dirty="0" smtClean="0"/>
            </a:br>
            <a:r>
              <a:rPr lang="tr-TR" sz="1400" dirty="0" smtClean="0"/>
              <a:t>                           </a:t>
            </a:r>
            <a:r>
              <a:rPr lang="tr-TR" sz="1400" dirty="0" smtClean="0"/>
              <a:t> </a:t>
            </a:r>
            <a:r>
              <a:rPr lang="tr-TR" sz="1400" dirty="0" smtClean="0"/>
              <a:t>Çok vakit alıyor. </a:t>
            </a:r>
            <a:br>
              <a:rPr lang="tr-TR" sz="1400" dirty="0" smtClean="0"/>
            </a:br>
            <a:r>
              <a:rPr lang="tr-TR" sz="1400" dirty="0" smtClean="0"/>
              <a:t>Öğrendim ki...     </a:t>
            </a:r>
            <a:r>
              <a:rPr lang="tr-TR" sz="1400" dirty="0" smtClean="0"/>
              <a:t> Karşılık </a:t>
            </a:r>
            <a:r>
              <a:rPr lang="tr-TR" sz="1400" dirty="0" smtClean="0"/>
              <a:t>vermek </a:t>
            </a:r>
            <a:br>
              <a:rPr lang="tr-TR" sz="1400" dirty="0" smtClean="0"/>
            </a:br>
            <a:r>
              <a:rPr lang="tr-TR" sz="1400" dirty="0" smtClean="0"/>
              <a:t>                           </a:t>
            </a:r>
            <a:r>
              <a:rPr lang="tr-TR" sz="1400" dirty="0" smtClean="0"/>
              <a:t> </a:t>
            </a:r>
            <a:r>
              <a:rPr lang="tr-TR" sz="1400" dirty="0" smtClean="0"/>
              <a:t>Düşünmekten çok daha basit. </a:t>
            </a:r>
            <a:br>
              <a:rPr lang="tr-TR" sz="1400" dirty="0" smtClean="0"/>
            </a:br>
            <a:endParaRPr lang="tr-TR" sz="1400" dirty="0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Şair: </a:t>
            </a:r>
            <a:r>
              <a:rPr lang="tr-TR" dirty="0" smtClean="0">
                <a:solidFill>
                  <a:schemeClr val="bg1"/>
                </a:solidFill>
                <a:hlinkClick r:id="rId2"/>
              </a:rPr>
              <a:t>Ataol </a:t>
            </a:r>
            <a:r>
              <a:rPr lang="tr-TR" dirty="0" err="1" smtClean="0">
                <a:solidFill>
                  <a:schemeClr val="bg1"/>
                </a:solidFill>
                <a:hlinkClick r:id="rId2"/>
              </a:rPr>
              <a:t>Behramoğlu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/>
              <a:t>Öğrendim ki…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556792"/>
            <a:ext cx="9144000" cy="46531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     Öğrendim ki... Sen tepkilerini kontrol edemezsen </a:t>
            </a:r>
            <a:br>
              <a:rPr lang="tr-TR" dirty="0" smtClean="0"/>
            </a:br>
            <a:r>
              <a:rPr lang="tr-TR" dirty="0" smtClean="0"/>
              <a:t>                        Tepkilerin hayatını </a:t>
            </a:r>
            <a:r>
              <a:rPr lang="tr-TR" dirty="0" smtClean="0"/>
              <a:t>kontrol eder</a:t>
            </a:r>
            <a:endParaRPr lang="tr-TR" dirty="0" smtClean="0"/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  </a:t>
            </a:r>
            <a:r>
              <a:rPr lang="tr-TR" dirty="0" smtClean="0"/>
              <a:t>              ……...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Öğrendim ki...  Para ucuz bir başarı. </a:t>
            </a:r>
            <a:br>
              <a:rPr lang="tr-TR" dirty="0" smtClean="0"/>
            </a:br>
            <a:r>
              <a:rPr lang="tr-TR" dirty="0" smtClean="0"/>
              <a:t>Öğrendim ki...  İki insan aynı şeye bakıp </a:t>
            </a:r>
            <a:br>
              <a:rPr lang="tr-TR" dirty="0" smtClean="0"/>
            </a:br>
            <a:r>
              <a:rPr lang="tr-TR" dirty="0" smtClean="0"/>
              <a:t>                        Tamamen farklı şeyler görebilir. </a:t>
            </a:r>
            <a:br>
              <a:rPr lang="tr-TR" dirty="0" smtClean="0"/>
            </a:br>
            <a:r>
              <a:rPr lang="tr-TR" dirty="0" smtClean="0"/>
              <a:t>Öğrendim ki...  Her şartta kendisiyle dürüst kalanlar </a:t>
            </a:r>
            <a:br>
              <a:rPr lang="tr-TR" dirty="0" smtClean="0"/>
            </a:br>
            <a:r>
              <a:rPr lang="tr-TR" dirty="0" smtClean="0"/>
              <a:t>                         Daha uzun yol yürüyor. </a:t>
            </a:r>
            <a:br>
              <a:rPr lang="tr-TR" dirty="0" smtClean="0"/>
            </a:br>
            <a:r>
              <a:rPr lang="tr-TR" dirty="0" smtClean="0"/>
              <a:t>Öğrendim ki...  Hiç tanımadığın insanlar, </a:t>
            </a:r>
            <a:br>
              <a:rPr lang="tr-TR" dirty="0" smtClean="0"/>
            </a:br>
            <a:r>
              <a:rPr lang="tr-TR" dirty="0" smtClean="0"/>
              <a:t>                         iki saat içinde, senin hayatını değiştirir. </a:t>
            </a:r>
          </a:p>
          <a:p>
            <a:pPr>
              <a:buNone/>
            </a:pPr>
            <a:r>
              <a:rPr lang="tr-TR" dirty="0" smtClean="0"/>
              <a:t>      Öğrendim ki... Anlatmak ve yazmak ruhu rahatlatır.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Öğrendim ki... Duvarda asılı diplomalar </a:t>
            </a:r>
            <a:br>
              <a:rPr lang="tr-TR" dirty="0" smtClean="0"/>
            </a:br>
            <a:r>
              <a:rPr lang="tr-TR" dirty="0" smtClean="0"/>
              <a:t>                         İnsanı insan yapmaya yetmez. </a:t>
            </a:r>
            <a:br>
              <a:rPr lang="tr-TR" dirty="0" smtClean="0"/>
            </a:br>
            <a:r>
              <a:rPr lang="tr-TR" dirty="0" smtClean="0"/>
              <a:t>Öğrendim ki...  Tecrübenin kaç yaş günü partisi yaşadığınızla ilgisi yok, </a:t>
            </a:r>
            <a:br>
              <a:rPr lang="tr-TR" dirty="0" smtClean="0"/>
            </a:br>
            <a:r>
              <a:rPr lang="tr-TR" dirty="0" smtClean="0"/>
              <a:t>                        </a:t>
            </a:r>
            <a:r>
              <a:rPr lang="tr-TR" dirty="0" smtClean="0"/>
              <a:t> </a:t>
            </a:r>
            <a:r>
              <a:rPr lang="tr-TR" dirty="0" smtClean="0"/>
              <a:t>Ne tür deneyimler yaşadığınızla var</a:t>
            </a:r>
            <a:r>
              <a:rPr lang="tr-TR" dirty="0" smtClean="0"/>
              <a:t>.     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0" y="-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Öğrendim ki... Yüreğiniz ne kadar kan ağlarsa ağlasın </a:t>
            </a:r>
            <a:br>
              <a:rPr lang="tr-TR" dirty="0" smtClean="0"/>
            </a:br>
            <a:r>
              <a:rPr lang="tr-TR" dirty="0" smtClean="0"/>
              <a:t>                        Dünya sizin için dönmesini durdurmuyor.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Öğrendim ki... Şartlar ve olaylar, </a:t>
            </a:r>
            <a:br>
              <a:rPr lang="tr-TR" dirty="0" smtClean="0"/>
            </a:br>
            <a:r>
              <a:rPr lang="tr-TR" dirty="0" smtClean="0"/>
              <a:t>                        Kim olduğumuzu etkilemiş olabilir. </a:t>
            </a:r>
            <a:br>
              <a:rPr lang="tr-TR" dirty="0" smtClean="0"/>
            </a:br>
            <a:r>
              <a:rPr lang="tr-TR" dirty="0" smtClean="0"/>
              <a:t>                        Ama ne olduğumuzdan kendimiz sorumluyuz.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Öğrendim ki... İki kişi münakaşa ediyorsa, </a:t>
            </a:r>
            <a:br>
              <a:rPr lang="tr-TR" dirty="0" smtClean="0"/>
            </a:br>
            <a:r>
              <a:rPr lang="tr-TR" dirty="0" smtClean="0"/>
              <a:t>                       Bu birbirlerini sevmedikleri anlamına gelmez. </a:t>
            </a:r>
            <a:br>
              <a:rPr lang="tr-TR" dirty="0" smtClean="0"/>
            </a:br>
            <a:r>
              <a:rPr lang="tr-TR" dirty="0" smtClean="0"/>
              <a:t>                       Etmemeleri de sevdikleri anlamına gelmez.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Öğrendim ki... Her problem kendi içinde bir fırsat  saklar. </a:t>
            </a:r>
            <a:br>
              <a:rPr lang="tr-TR" dirty="0" smtClean="0"/>
            </a:br>
            <a:r>
              <a:rPr lang="tr-TR" dirty="0" smtClean="0"/>
              <a:t>                        Ve problem, fırsatın yanında cüce kalır.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 ufku geniş,</a:t>
            </a:r>
            <a:endParaRPr lang="tr-TR" dirty="0" smtClean="0"/>
          </a:p>
          <a:p>
            <a:r>
              <a:rPr lang="tr-TR" b="1" dirty="0" smtClean="0"/>
              <a:t> bilinç düzeyi yüksek,</a:t>
            </a:r>
            <a:endParaRPr lang="tr-TR" dirty="0" smtClean="0"/>
          </a:p>
          <a:p>
            <a:r>
              <a:rPr lang="tr-TR" b="1" dirty="0" smtClean="0"/>
              <a:t> hayata saygılı, </a:t>
            </a:r>
          </a:p>
          <a:p>
            <a:r>
              <a:rPr lang="tr-TR" b="1" dirty="0" smtClean="0"/>
              <a:t>sorumluluk duygusu gelişmiş</a:t>
            </a:r>
            <a:endParaRPr lang="tr-TR" dirty="0" smtClean="0"/>
          </a:p>
          <a:p>
            <a:r>
              <a:rPr lang="tr-TR" b="1" dirty="0" smtClean="0"/>
              <a:t>araştırma ve geliştirmeye yatkın,</a:t>
            </a:r>
          </a:p>
          <a:p>
            <a:r>
              <a:rPr lang="tr-TR" b="1" dirty="0" smtClean="0"/>
              <a:t>sahip olduğu bilgi ve donanımı </a:t>
            </a:r>
            <a:r>
              <a:rPr lang="tr-TR" b="1" dirty="0" err="1" smtClean="0"/>
              <a:t>proplem</a:t>
            </a:r>
            <a:r>
              <a:rPr lang="tr-TR" b="1" dirty="0" smtClean="0"/>
              <a:t> çözme yetisine dönüştürebilen,</a:t>
            </a:r>
            <a:endParaRPr lang="tr-TR" dirty="0" smtClean="0"/>
          </a:p>
          <a:p>
            <a:r>
              <a:rPr lang="tr-TR" b="1" dirty="0" smtClean="0"/>
              <a:t>teknolojiyi kullanabilen ve yaratabilen bireyler olarak</a:t>
            </a:r>
            <a:r>
              <a:rPr lang="tr-TR" dirty="0" smtClean="0"/>
              <a:t> ardımızda bırakmak isteriz.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Bizler </a:t>
            </a:r>
            <a:r>
              <a:rPr lang="tr-TR" b="1" dirty="0" smtClean="0"/>
              <a:t>gelecek genç kuşağın yolunu açmaya çalışırken;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basamakları yavaş yavaş çıkmaya çalışırken burada bulunan veya bulunmayan büyüklerimizden </a:t>
            </a:r>
            <a:r>
              <a:rPr lang="tr-TR" b="1" dirty="0" smtClean="0"/>
              <a:t>mesleki olarak,  tecrübe olarak, idari olarak</a:t>
            </a:r>
            <a:r>
              <a:rPr lang="tr-TR" dirty="0" smtClean="0"/>
              <a:t> yanımızda olmanızı; maddi, manevi bize destek vermenizi  her birimizden  bekliyoruz, istiyoruz.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Yolculuğumuz sırasında  bizi yalnız bırakmayan ; Onursal Başkanımız Sayın </a:t>
            </a:r>
            <a:r>
              <a:rPr lang="tr-TR" b="1" dirty="0" err="1" smtClean="0"/>
              <a:t>Bingür</a:t>
            </a:r>
            <a:r>
              <a:rPr lang="tr-TR" b="1" dirty="0" smtClean="0"/>
              <a:t> SÖNMEZ </a:t>
            </a:r>
            <a:r>
              <a:rPr lang="tr-TR" dirty="0" smtClean="0"/>
              <a:t> hocamıza, derneğimizin tüm kurucu üyelerine, 1997 den bugüne görev alan tüm Yönetim Kurullarına ve başkanlarına, Sağlık Bakanlığı ve YÖK görüşme ve yazışmaları ile yanımızda olan , mesleki gelişme aşamalarımızda maddi ve manevi  açıdan bize destek veren </a:t>
            </a:r>
            <a:r>
              <a:rPr lang="tr-TR" b="1" dirty="0" smtClean="0"/>
              <a:t>Türk Kalp Damar Cerrahisi Derneği’ne</a:t>
            </a:r>
            <a:r>
              <a:rPr lang="tr-TR" dirty="0" smtClean="0"/>
              <a:t>,  eğitim ve teknolojik gelişmeleri  takip açısından bizi destekleyen tüm özel ve tüzel kurum ve kuruluşlara, bizlere emeği geçen büyüklerimize ve emeğimize saygı gösteren her makama müteşekkir olduğumu belirtmek isterim.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Perfüzyonistler</a:t>
            </a:r>
            <a:r>
              <a:rPr lang="tr-TR" dirty="0" smtClean="0"/>
              <a:t>   Derneği Yönetim Kurulu  üyeleri olarak; bize verdiğiniz ve vereceğiniz görevleri her zaman </a:t>
            </a:r>
            <a:r>
              <a:rPr lang="tr-TR" dirty="0" err="1" smtClean="0"/>
              <a:t>layıkıyle</a:t>
            </a:r>
            <a:r>
              <a:rPr lang="tr-TR" dirty="0" smtClean="0"/>
              <a:t> yerine getirmek için çalışacağımıza söz veriyor;</a:t>
            </a:r>
          </a:p>
          <a:p>
            <a:r>
              <a:rPr lang="tr-TR" dirty="0" smtClean="0"/>
              <a:t>sizlerle birlikte oluşturduğumuz bilimsel ziyafet niteliğindeki bu iki güzel günü paylaşma onurunu sunduğunuz  için çok teşekkür ediyoruz...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b="1" dirty="0" smtClean="0"/>
              <a:t>III. PERFÜZYON SEMPOZYUMUNA                                   HOŞGELDİNİZ……</a:t>
            </a: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Lenovo\Desktop\menekÅŸ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HOŞGELDİNİZ…HOŞGELDİNİZ…</a:t>
            </a:r>
          </a:p>
          <a:p>
            <a:pPr>
              <a:buNone/>
            </a:pPr>
            <a:endParaRPr lang="tr-T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</a:t>
            </a:r>
            <a:r>
              <a:rPr lang="tr-TR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WELCOME</a:t>
            </a: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 </a:t>
            </a: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WELCOME…</a:t>
            </a:r>
          </a:p>
          <a:p>
            <a:pPr>
              <a:buNone/>
            </a:pP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tr-TR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HOŞGELDİNİZ…</a:t>
            </a: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</a:t>
            </a: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HOŞGELDİNİZ…</a:t>
            </a:r>
          </a:p>
          <a:p>
            <a:pPr>
              <a:buNone/>
            </a:pP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</a:t>
            </a:r>
          </a:p>
          <a:p>
            <a:pPr>
              <a:buNone/>
            </a:pP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WELCOME…   WELCOME…   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HOŞGELDİNİZ…          HOŞGELDİNİZ…</a:t>
            </a:r>
          </a:p>
          <a:p>
            <a:pPr>
              <a:buNone/>
            </a:pP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</a:p>
          <a:p>
            <a:pPr>
              <a:buNone/>
            </a:pPr>
            <a:r>
              <a:rPr lang="tr-TR" dirty="0" smtClean="0"/>
              <a:t>                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buNone/>
            </a:pPr>
            <a:r>
              <a:rPr lang="tr-TR" b="1" dirty="0"/>
              <a:t> </a:t>
            </a:r>
            <a:endParaRPr lang="tr-TR" dirty="0"/>
          </a:p>
          <a:p>
            <a:r>
              <a:rPr lang="tr-TR" dirty="0"/>
              <a:t>Değerli  üyelerimiz tarafından bize verilen  görevi her gün biraz daha kurumsallaşarak,  bilimsellik ve paylaşımla destekleyerek  ‘‘3. </a:t>
            </a:r>
            <a:r>
              <a:rPr lang="tr-TR" dirty="0" err="1"/>
              <a:t>Perfüzyon</a:t>
            </a:r>
            <a:r>
              <a:rPr lang="tr-TR" dirty="0"/>
              <a:t>  Sempozyumu’’ muza ulaşmayı  omuz omuza vererek başardık. 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088232"/>
          </a:xfrm>
        </p:spPr>
        <p:txBody>
          <a:bodyPr>
            <a:normAutofit/>
          </a:bodyPr>
          <a:lstStyle/>
          <a:p>
            <a:r>
              <a:rPr lang="tr-TR" b="1" dirty="0" smtClean="0"/>
              <a:t>Değerli Meslektaşlarım,  Saygıdeğer Hocalarım,  Çok  Değerli  Misafirlerimiz,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</a:t>
            </a:r>
            <a:r>
              <a:rPr lang="tr-TR" dirty="0" smtClean="0"/>
              <a:t>ahip </a:t>
            </a:r>
            <a:r>
              <a:rPr lang="tr-TR" dirty="0"/>
              <a:t>olduğumuz kişisel güç, </a:t>
            </a:r>
            <a:endParaRPr lang="tr-TR" dirty="0" smtClean="0"/>
          </a:p>
          <a:p>
            <a:r>
              <a:rPr lang="tr-TR" dirty="0" smtClean="0"/>
              <a:t>Tecrübe ve  </a:t>
            </a:r>
          </a:p>
          <a:p>
            <a:r>
              <a:rPr lang="tr-TR" dirty="0"/>
              <a:t>D</a:t>
            </a:r>
            <a:r>
              <a:rPr lang="tr-TR" dirty="0" smtClean="0"/>
              <a:t>onanımı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smtClean="0"/>
              <a:t> bilimsellikle </a:t>
            </a:r>
            <a:r>
              <a:rPr lang="tr-TR" dirty="0"/>
              <a:t>yücelterek mesleğimize katkıda  bulunmak için  kat ettiğiz yolu, sarf ettiğimiz emeği pekiştirmek ve geliştirmek üzere birlikteyiz</a:t>
            </a:r>
            <a:r>
              <a:rPr lang="tr-TR" dirty="0" smtClean="0"/>
              <a:t>...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/>
              <a:t>Güne  birlikte başlayarak, </a:t>
            </a:r>
            <a:r>
              <a:rPr lang="tr-TR" i="1" dirty="0"/>
              <a:t>mesleki  ufkumuzu daha genişletmek ve daha iyiyi aramak, bulmak ve  güvenle geleceğe devretmek için toplanmış </a:t>
            </a:r>
            <a:r>
              <a:rPr lang="tr-TR" dirty="0"/>
              <a:t>bulunmaktayız.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Bugün;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İnsan </a:t>
            </a:r>
            <a:r>
              <a:rPr lang="tr-TR" dirty="0"/>
              <a:t>sağlığına </a:t>
            </a:r>
            <a:r>
              <a:rPr lang="tr-TR" dirty="0" smtClean="0"/>
              <a:t>katkıda bulunacak her bir katmanı; her </a:t>
            </a:r>
            <a:r>
              <a:rPr lang="tr-TR" dirty="0"/>
              <a:t>bir çakıl taşında </a:t>
            </a:r>
            <a:r>
              <a:rPr lang="tr-TR" dirty="0" smtClean="0"/>
              <a:t>günümüze </a:t>
            </a:r>
            <a:r>
              <a:rPr lang="tr-TR" dirty="0"/>
              <a:t>değin gelen </a:t>
            </a:r>
            <a:r>
              <a:rPr lang="tr-TR" dirty="0" smtClean="0"/>
              <a:t> bilimsel </a:t>
            </a:r>
            <a:r>
              <a:rPr lang="tr-TR" dirty="0"/>
              <a:t>kuram ve kuralların yansımalarına gizlenmiş olarak karşımıza çıkmış bulunmaktadır.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Sahip olduğumuz oluşumun ;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tr-TR" dirty="0"/>
              <a:t>Kum </a:t>
            </a:r>
            <a:r>
              <a:rPr lang="tr-TR" dirty="0" smtClean="0"/>
              <a:t>taneciklerinin </a:t>
            </a:r>
            <a:r>
              <a:rPr lang="tr-TR" dirty="0"/>
              <a:t>birleşmesi ile yücelen bilimsel edinimleri  paylaşmak üzere hep birlikte olmak bizleri </a:t>
            </a:r>
            <a:r>
              <a:rPr lang="tr-TR" dirty="0" err="1"/>
              <a:t>onure</a:t>
            </a:r>
            <a:r>
              <a:rPr lang="tr-TR" dirty="0"/>
              <a:t> etmektedir.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506290"/>
          </a:xfrm>
        </p:spPr>
        <p:txBody>
          <a:bodyPr>
            <a:noAutofit/>
          </a:bodyPr>
          <a:lstStyle/>
          <a:p>
            <a:r>
              <a:rPr lang="tr-TR" sz="3200" dirty="0" smtClean="0"/>
              <a:t>…Unutma ki; insanlığın yüzyıllardır öğrendikleri, sonsuz uzunlukta bir kumsalda tek bir kum taneciğinden daha fazla değildir.           XSENTİUS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/>
          </a:bodyPr>
          <a:lstStyle/>
          <a:p>
            <a:r>
              <a:rPr lang="tr-TR" dirty="0"/>
              <a:t>Ülkemizde uzun bir yolculuk sonrasında  </a:t>
            </a:r>
            <a:r>
              <a:rPr lang="tr-TR" b="1" dirty="0"/>
              <a:t>26 Nisan 2011</a:t>
            </a:r>
            <a:r>
              <a:rPr lang="tr-TR" dirty="0"/>
              <a:t> tarihinde yapılan meslek tanımlaması ile mesleğimiz kimlik kazanmış, bunun yanı sıra mesleki eğitim düzey tespitini ve gerekliliğini ortaya koymuştur.  </a:t>
            </a:r>
            <a:r>
              <a:rPr lang="tr-TR" b="1" i="1" dirty="0"/>
              <a:t>Profesyonel ve nitelikli </a:t>
            </a:r>
            <a:r>
              <a:rPr lang="tr-TR" b="1" i="1" dirty="0" err="1"/>
              <a:t>perfüzyonist</a:t>
            </a:r>
            <a:r>
              <a:rPr lang="tr-TR" b="1" i="1" dirty="0"/>
              <a:t> </a:t>
            </a:r>
            <a:r>
              <a:rPr lang="tr-TR" b="1" i="1" dirty="0" smtClean="0"/>
              <a:t>eğitimi;</a:t>
            </a:r>
            <a:r>
              <a:rPr lang="tr-TR" dirty="0" smtClean="0"/>
              <a:t> </a:t>
            </a:r>
            <a:r>
              <a:rPr lang="tr-TR" dirty="0"/>
              <a:t>doğru ve yeterli eğitim şekli ile standardize edilerek hedefe ulaşacak ve insan hayatına katkıda bulunma becerisi gösterecektir.  Dünyanın globalleşme akımında </a:t>
            </a:r>
            <a:r>
              <a:rPr lang="tr-TR" b="1" dirty="0"/>
              <a:t>‘‘eğitimde akreditasyon ve denklik’’</a:t>
            </a:r>
            <a:r>
              <a:rPr lang="tr-TR" dirty="0"/>
              <a:t> her meslek grubunda pek çok ülkede genç kuşak için gereklilik olmuş durumdadır.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Globalleşmenin bir uzantısı olarak hepimizin artık cebinde taşımakta olduğu , teknolojik donanımlar tüm dünya üzerinde 7/24 bilimin kapsama alanı içinde yer alabilmektedir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7/24 ifadesi bize şunu da açıkça </a:t>
            </a:r>
            <a:r>
              <a:rPr lang="tr-TR" dirty="0" smtClean="0"/>
              <a:t>göstermektedir;   </a:t>
            </a:r>
            <a:r>
              <a:rPr lang="tr-TR" dirty="0"/>
              <a:t>mesleklerimizi uygularken </a:t>
            </a:r>
            <a:r>
              <a:rPr lang="tr-TR" dirty="0" smtClean="0"/>
              <a:t>bilgiye ulaşmak için zaman </a:t>
            </a:r>
            <a:r>
              <a:rPr lang="tr-TR" dirty="0"/>
              <a:t>ve mekan mevhumları  değersiz </a:t>
            </a:r>
            <a:r>
              <a:rPr lang="tr-TR" dirty="0" smtClean="0"/>
              <a:t>kalır 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smtClean="0"/>
              <a:t>Bu </a:t>
            </a:r>
            <a:r>
              <a:rPr lang="tr-TR" dirty="0" smtClean="0"/>
              <a:t>durum </a:t>
            </a:r>
            <a:r>
              <a:rPr lang="tr-TR" dirty="0"/>
              <a:t>insan hayatının sürekliliğini sağlayabilmek için kesintisiz hizmet </a:t>
            </a:r>
            <a:r>
              <a:rPr lang="tr-TR" dirty="0" smtClean="0"/>
              <a:t>verebileceğimizin </a:t>
            </a:r>
            <a:r>
              <a:rPr lang="tr-TR" dirty="0"/>
              <a:t>en önemli </a:t>
            </a:r>
            <a:r>
              <a:rPr lang="tr-TR" dirty="0" smtClean="0"/>
              <a:t>göstergesidir.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/>
          </a:bodyPr>
          <a:lstStyle/>
          <a:p>
            <a:r>
              <a:rPr lang="tr-TR" sz="4400" b="1" i="1" baseline="-2000" dirty="0" smtClean="0"/>
              <a:t>Bilim bütün dünyanın malıdır, ulusların sınırlarını tanımaz.  </a:t>
            </a:r>
            <a:r>
              <a:rPr lang="tr-TR" dirty="0" smtClean="0"/>
              <a:t>  GOETHE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Avrupa </a:t>
            </a:r>
            <a:r>
              <a:rPr lang="tr-TR" dirty="0" err="1" smtClean="0"/>
              <a:t>Perfüzyon</a:t>
            </a:r>
            <a:r>
              <a:rPr lang="tr-TR" dirty="0" smtClean="0"/>
              <a:t> Board’ u üyesi olan derneğimiz bu doğrultuda eğitim akreditasyonunu gerçekleştirme çalışmalarına başlamayı hedeflemiştir. Dünyada </a:t>
            </a:r>
            <a:r>
              <a:rPr lang="tr-TR" b="1" dirty="0" smtClean="0"/>
              <a:t>ilk  </a:t>
            </a:r>
            <a:r>
              <a:rPr lang="tr-TR" b="1" dirty="0" err="1" smtClean="0"/>
              <a:t>Perfüzyon</a:t>
            </a:r>
            <a:r>
              <a:rPr lang="tr-TR" b="1" dirty="0" smtClean="0"/>
              <a:t>  Doktora Programının</a:t>
            </a:r>
            <a:r>
              <a:rPr lang="tr-TR" dirty="0" smtClean="0"/>
              <a:t>  (Harran Üniversitesi- URFA) bu yıl ülkemizde öğrenci alımı gerçekleştirmesi hepimiz için gurur verici büyük bir adımdır. 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smtClean="0"/>
              <a:t>Ç</a:t>
            </a:r>
            <a:r>
              <a:rPr lang="tr-TR" dirty="0" smtClean="0"/>
              <a:t>ok </a:t>
            </a:r>
            <a:r>
              <a:rPr lang="tr-TR" dirty="0" smtClean="0"/>
              <a:t>değerli yabancı konuşmacılarımız ve ülkemizdeki pek çok kıymetli hocamızın katılımları ve destekleri ile </a:t>
            </a:r>
            <a:r>
              <a:rPr lang="tr-TR" b="1" dirty="0" smtClean="0"/>
              <a:t>uluslar arası nitelikli</a:t>
            </a:r>
            <a:r>
              <a:rPr lang="tr-TR" dirty="0" smtClean="0"/>
              <a:t> sempozyumlarımızın  periyodik olarak gerçekleşmesi, derneğimiz tarafından yurtdışı eğitimlerine katkıda bulunulması, sahip olduğumuz kişisel güç, tecrübe ve donanımın bilimsellikle yüceltilerek; mesleki katkıda bulunmak üzere paylaşılması hepimizin birincil vazifesidir.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1374</TotalTime>
  <Words>715</Words>
  <Application>Microsoft Office PowerPoint</Application>
  <PresentationFormat>Ekran Gösterisi (4:3)</PresentationFormat>
  <Paragraphs>67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Kağıt</vt:lpstr>
      <vt:lpstr>Slayt 1</vt:lpstr>
      <vt:lpstr>Değerli Meslektaşlarım,  Saygıdeğer Hocalarım,  Çok  Değerli  Misafirlerimiz,</vt:lpstr>
      <vt:lpstr>Bugün;</vt:lpstr>
      <vt:lpstr>Sahip olduğumuz oluşumun ;</vt:lpstr>
      <vt:lpstr>…Unutma ki; insanlığın yüzyıllardır öğrendikleri, sonsuz uzunlukta bir kumsalda tek bir kum taneciğinden daha fazla değildir.           XSENTİUS</vt:lpstr>
      <vt:lpstr>Slayt 6</vt:lpstr>
      <vt:lpstr>Bilim bütün dünyanın malıdır, ulusların sınırlarını tanımaz.    GOETHE</vt:lpstr>
      <vt:lpstr>Slayt 8</vt:lpstr>
      <vt:lpstr>Slayt 9</vt:lpstr>
      <vt:lpstr>HAYAT</vt:lpstr>
      <vt:lpstr>Şair: Ataol Behramoğlu Öğrendim ki…</vt:lpstr>
      <vt:lpstr>Slayt 12</vt:lpstr>
      <vt:lpstr>Slayt 13</vt:lpstr>
      <vt:lpstr>  Bizler gelecek genç kuşağın yolunu açmaya çalışırken; </vt:lpstr>
      <vt:lpstr>Slayt 15</vt:lpstr>
      <vt:lpstr>Slayt 16</vt:lpstr>
      <vt:lpstr>Slayt 17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Lenovo</dc:creator>
  <cp:lastModifiedBy>Lenovo</cp:lastModifiedBy>
  <cp:revision>34</cp:revision>
  <dcterms:created xsi:type="dcterms:W3CDTF">2015-11-04T20:06:00Z</dcterms:created>
  <dcterms:modified xsi:type="dcterms:W3CDTF">2015-11-06T22:05:32Z</dcterms:modified>
</cp:coreProperties>
</file>